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3" r:id="rId2"/>
    <p:sldId id="256" r:id="rId3"/>
    <p:sldId id="389" r:id="rId4"/>
    <p:sldId id="405" r:id="rId5"/>
    <p:sldId id="257" r:id="rId6"/>
    <p:sldId id="342" r:id="rId7"/>
    <p:sldId id="404" r:id="rId8"/>
    <p:sldId id="344" r:id="rId9"/>
    <p:sldId id="341" r:id="rId10"/>
    <p:sldId id="314" r:id="rId11"/>
    <p:sldId id="315" r:id="rId12"/>
    <p:sldId id="317" r:id="rId13"/>
    <p:sldId id="333" r:id="rId14"/>
    <p:sldId id="365" r:id="rId15"/>
    <p:sldId id="367" r:id="rId16"/>
    <p:sldId id="363" r:id="rId17"/>
  </p:sldIdLst>
  <p:sldSz cx="6794500" cy="9612313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8">
          <p15:clr>
            <a:srgbClr val="A4A3A4"/>
          </p15:clr>
        </p15:guide>
        <p15:guide id="2" pos="42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0000FF"/>
    <a:srgbClr val="E0E0E0"/>
    <a:srgbClr val="ECECEC"/>
    <a:srgbClr val="EAEAEA"/>
    <a:srgbClr val="1A61AF"/>
    <a:srgbClr val="0863A6"/>
    <a:srgbClr val="0066FF"/>
    <a:srgbClr val="E1E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44" autoAdjust="0"/>
    <p:restoredTop sz="99338" autoAdjust="0"/>
  </p:normalViewPr>
  <p:slideViewPr>
    <p:cSldViewPr>
      <p:cViewPr varScale="1">
        <p:scale>
          <a:sx n="82" d="100"/>
          <a:sy n="82" d="100"/>
        </p:scale>
        <p:origin x="3534" y="96"/>
      </p:cViewPr>
      <p:guideLst>
        <p:guide orient="horz" pos="3028"/>
        <p:guide pos="4279"/>
      </p:guideLst>
    </p:cSldViewPr>
  </p:slideViewPr>
  <p:outlineViewPr>
    <p:cViewPr>
      <p:scale>
        <a:sx n="33" d="100"/>
        <a:sy n="33" d="100"/>
      </p:scale>
      <p:origin x="0" y="14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8D5441-5851-4FC0-BB24-282C8165F00C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F7004071-7C75-4CF3-B5D6-B2E685FC9369}">
      <dgm:prSet phldrT="[텍스트]" custT="1"/>
      <dgm:spPr>
        <a:solidFill>
          <a:srgbClr val="EAECF0"/>
        </a:solidFill>
      </dgm:spPr>
      <dgm:t>
        <a:bodyPr/>
        <a:lstStyle/>
        <a:p>
          <a:pPr latinLnBrk="1"/>
          <a:r>
            <a:rPr lang="en-US" altLang="ko-K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itchFamily="18" charset="-127"/>
              <a:ea typeface="HY동녘M" pitchFamily="18" charset="-127"/>
            </a:rPr>
            <a:t>Tip</a:t>
          </a:r>
          <a:endParaRPr lang="ko-KR" altLang="en-US" sz="1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itchFamily="18" charset="-127"/>
            <a:ea typeface="HY동녘M" pitchFamily="18" charset="-127"/>
          </a:endParaRPr>
        </a:p>
      </dgm:t>
    </dgm:pt>
    <dgm:pt modelId="{D3A0D750-2696-420B-A7CD-B64DF37AF855}" type="parTrans" cxnId="{AB025A6A-B357-4B9D-899F-3637D433A4BB}">
      <dgm:prSet/>
      <dgm:spPr/>
      <dgm:t>
        <a:bodyPr/>
        <a:lstStyle/>
        <a:p>
          <a:pPr latinLnBrk="1"/>
          <a:endParaRPr lang="ko-KR" altLang="en-US"/>
        </a:p>
      </dgm:t>
    </dgm:pt>
    <dgm:pt modelId="{8B4C4424-84EE-4AFD-84AB-F20CEFB05FEF}" type="sibTrans" cxnId="{AB025A6A-B357-4B9D-899F-3637D433A4BB}">
      <dgm:prSet/>
      <dgm:spPr/>
      <dgm:t>
        <a:bodyPr/>
        <a:lstStyle/>
        <a:p>
          <a:pPr latinLnBrk="1"/>
          <a:endParaRPr lang="ko-KR" altLang="en-US"/>
        </a:p>
      </dgm:t>
    </dgm:pt>
    <dgm:pt modelId="{7F501EE4-566E-4596-9A82-27D1BB93A75B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/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한국장학재단 홈페이지 경로 </a:t>
          </a:r>
          <a:r>
            <a:rPr lang="en-US" altLang="en-US" sz="1200" b="1" u="none" dirty="0">
              <a:latin typeface="맑은 고딕" pitchFamily="50" charset="-127"/>
              <a:ea typeface="맑은 고딕" pitchFamily="50" charset="-127"/>
            </a:rPr>
            <a:t> “http://www.kosaf.go.kr”</a:t>
          </a:r>
          <a:endParaRPr lang="ko-KR" altLang="en-US" sz="1200" b="1" u="none" dirty="0">
            <a:latin typeface="맑은 고딕" pitchFamily="50" charset="-127"/>
            <a:ea typeface="맑은 고딕" pitchFamily="50" charset="-127"/>
          </a:endParaRPr>
        </a:p>
      </dgm:t>
    </dgm:pt>
    <dgm:pt modelId="{31464D70-B4D2-4E1E-9215-A06B0B96BA0A}" type="parTrans" cxnId="{7E3445B3-4083-49A9-9976-AA9B39416FBB}">
      <dgm:prSet/>
      <dgm:spPr/>
      <dgm:t>
        <a:bodyPr/>
        <a:lstStyle/>
        <a:p>
          <a:pPr latinLnBrk="1"/>
          <a:endParaRPr lang="ko-KR" altLang="en-US"/>
        </a:p>
      </dgm:t>
    </dgm:pt>
    <dgm:pt modelId="{F834C377-164E-4FB6-98D9-051F6EC89788}" type="sibTrans" cxnId="{7E3445B3-4083-49A9-9976-AA9B39416FBB}">
      <dgm:prSet/>
      <dgm:spPr/>
      <dgm:t>
        <a:bodyPr/>
        <a:lstStyle/>
        <a:p>
          <a:pPr latinLnBrk="1"/>
          <a:endParaRPr lang="ko-KR" altLang="en-US"/>
        </a:p>
      </dgm:t>
    </dgm:pt>
    <dgm:pt modelId="{5ACA94F0-6071-4E83-B1B3-A7A250438CF8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/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학자금대출 실행에 앞서</a:t>
          </a:r>
          <a:r>
            <a:rPr lang="en-US" altLang="ko-KR" sz="1200" b="1" u="none" dirty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본인명의 전자서명수단 준비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공동인증서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간편인증서 등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u="none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필수</a:t>
          </a:r>
        </a:p>
      </dgm:t>
    </dgm:pt>
    <dgm:pt modelId="{CD4A4B24-2B7E-4162-847A-B716EB8A8314}" type="parTrans" cxnId="{BDD016CE-0B1E-43E4-923E-EEE56D83C62C}">
      <dgm:prSet/>
      <dgm:spPr/>
      <dgm:t>
        <a:bodyPr/>
        <a:lstStyle/>
        <a:p>
          <a:pPr latinLnBrk="1"/>
          <a:endParaRPr lang="ko-KR" altLang="en-US"/>
        </a:p>
      </dgm:t>
    </dgm:pt>
    <dgm:pt modelId="{0AB3484C-5A1C-4C11-ADDB-5F5B450A45D2}" type="sibTrans" cxnId="{BDD016CE-0B1E-43E4-923E-EEE56D83C62C}">
      <dgm:prSet/>
      <dgm:spPr/>
      <dgm:t>
        <a:bodyPr/>
        <a:lstStyle/>
        <a:p>
          <a:pPr latinLnBrk="1"/>
          <a:endParaRPr lang="ko-KR" altLang="en-US"/>
        </a:p>
      </dgm:t>
    </dgm:pt>
    <dgm:pt modelId="{2C5E7D6A-F426-4779-906F-59A521E705FB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>
            <a:buNone/>
          </a:pP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기존회원</a:t>
          </a: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로그인</a:t>
          </a:r>
        </a:p>
      </dgm:t>
    </dgm:pt>
    <dgm:pt modelId="{3A95BCFE-9918-4C3D-8C73-DD900F9F1CC4}" type="parTrans" cxnId="{89C2BEDC-DD13-499F-8F50-65C8B3D4F6A4}">
      <dgm:prSet/>
      <dgm:spPr/>
      <dgm:t>
        <a:bodyPr/>
        <a:lstStyle/>
        <a:p>
          <a:pPr latinLnBrk="1"/>
          <a:endParaRPr lang="ko-KR" altLang="en-US"/>
        </a:p>
      </dgm:t>
    </dgm:pt>
    <dgm:pt modelId="{AB7B2259-AF14-4741-9C15-84BCAE8971BE}" type="sibTrans" cxnId="{89C2BEDC-DD13-499F-8F50-65C8B3D4F6A4}">
      <dgm:prSet/>
      <dgm:spPr/>
      <dgm:t>
        <a:bodyPr/>
        <a:lstStyle/>
        <a:p>
          <a:pPr latinLnBrk="1"/>
          <a:endParaRPr lang="ko-KR" altLang="en-US"/>
        </a:p>
      </dgm:t>
    </dgm:pt>
    <dgm:pt modelId="{3EA56212-E388-40F6-9BED-CAE1BE59CDE9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>
            <a:buNone/>
          </a:pP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신규회원</a:t>
          </a: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서비스 이용자 등록</a:t>
          </a:r>
        </a:p>
      </dgm:t>
    </dgm:pt>
    <dgm:pt modelId="{595DD568-1B10-4A81-B1EA-5C9C7B948DDC}" type="parTrans" cxnId="{17FE1B4F-1835-4364-9CC6-2B3FDD5612E4}">
      <dgm:prSet/>
      <dgm:spPr/>
      <dgm:t>
        <a:bodyPr/>
        <a:lstStyle/>
        <a:p>
          <a:pPr latinLnBrk="1"/>
          <a:endParaRPr lang="ko-KR" altLang="en-US"/>
        </a:p>
      </dgm:t>
    </dgm:pt>
    <dgm:pt modelId="{D17A450D-9EB9-4973-8478-AF8A385C40A7}" type="sibTrans" cxnId="{17FE1B4F-1835-4364-9CC6-2B3FDD5612E4}">
      <dgm:prSet/>
      <dgm:spPr/>
      <dgm:t>
        <a:bodyPr/>
        <a:lstStyle/>
        <a:p>
          <a:pPr latinLnBrk="1"/>
          <a:endParaRPr lang="ko-KR" altLang="en-US"/>
        </a:p>
      </dgm:t>
    </dgm:pt>
    <dgm:pt modelId="{C7C497F2-849B-4E5E-A88B-D0987A5872E4}" type="pres">
      <dgm:prSet presAssocID="{218D5441-5851-4FC0-BB24-282C8165F00C}" presName="Name0" presStyleCnt="0">
        <dgm:presLayoutVars>
          <dgm:dir/>
          <dgm:animLvl val="lvl"/>
          <dgm:resizeHandles val="exact"/>
        </dgm:presLayoutVars>
      </dgm:prSet>
      <dgm:spPr/>
    </dgm:pt>
    <dgm:pt modelId="{2228270F-0C79-4BDC-9BF7-E4A7C3B5BCD3}" type="pres">
      <dgm:prSet presAssocID="{F7004071-7C75-4CF3-B5D6-B2E685FC9369}" presName="linNode" presStyleCnt="0"/>
      <dgm:spPr/>
    </dgm:pt>
    <dgm:pt modelId="{4C78533F-7AAD-4CB6-88BE-FD1AB616716C}" type="pres">
      <dgm:prSet presAssocID="{F7004071-7C75-4CF3-B5D6-B2E685FC9369}" presName="parentText" presStyleLbl="node1" presStyleIdx="0" presStyleCnt="1" custScaleX="23829" custScaleY="81602" custLinFactNeighborX="660" custLinFactNeighborY="1673">
        <dgm:presLayoutVars>
          <dgm:chMax val="1"/>
          <dgm:bulletEnabled val="1"/>
        </dgm:presLayoutVars>
      </dgm:prSet>
      <dgm:spPr/>
    </dgm:pt>
    <dgm:pt modelId="{8A581D80-1F9A-4CCB-9C34-FA488F88C2D6}" type="pres">
      <dgm:prSet presAssocID="{F7004071-7C75-4CF3-B5D6-B2E685FC9369}" presName="descendantText" presStyleLbl="alignAccFollowNode1" presStyleIdx="0" presStyleCnt="1" custScaleX="181705" custLinFactNeighborX="-3014" custLinFactNeighborY="2091">
        <dgm:presLayoutVars>
          <dgm:bulletEnabled val="1"/>
        </dgm:presLayoutVars>
      </dgm:prSet>
      <dgm:spPr/>
    </dgm:pt>
  </dgm:ptLst>
  <dgm:cxnLst>
    <dgm:cxn modelId="{FC092A3B-CAC3-47F7-8EB6-E200C43815F7}" type="presOf" srcId="{5ACA94F0-6071-4E83-B1B3-A7A250438CF8}" destId="{8A581D80-1F9A-4CCB-9C34-FA488F88C2D6}" srcOrd="0" destOrd="3" presId="urn:microsoft.com/office/officeart/2005/8/layout/vList5"/>
    <dgm:cxn modelId="{67EE7C42-8BC6-4D17-90E2-1AD39F3600CE}" type="presOf" srcId="{3EA56212-E388-40F6-9BED-CAE1BE59CDE9}" destId="{8A581D80-1F9A-4CCB-9C34-FA488F88C2D6}" srcOrd="0" destOrd="2" presId="urn:microsoft.com/office/officeart/2005/8/layout/vList5"/>
    <dgm:cxn modelId="{AB025A6A-B357-4B9D-899F-3637D433A4BB}" srcId="{218D5441-5851-4FC0-BB24-282C8165F00C}" destId="{F7004071-7C75-4CF3-B5D6-B2E685FC9369}" srcOrd="0" destOrd="0" parTransId="{D3A0D750-2696-420B-A7CD-B64DF37AF855}" sibTransId="{8B4C4424-84EE-4AFD-84AB-F20CEFB05FEF}"/>
    <dgm:cxn modelId="{17FE1B4F-1835-4364-9CC6-2B3FDD5612E4}" srcId="{F7004071-7C75-4CF3-B5D6-B2E685FC9369}" destId="{3EA56212-E388-40F6-9BED-CAE1BE59CDE9}" srcOrd="2" destOrd="0" parTransId="{595DD568-1B10-4A81-B1EA-5C9C7B948DDC}" sibTransId="{D17A450D-9EB9-4973-8478-AF8A385C40A7}"/>
    <dgm:cxn modelId="{8790646F-77C3-48D7-9B5E-58B23ED69A4B}" type="presOf" srcId="{2C5E7D6A-F426-4779-906F-59A521E705FB}" destId="{8A581D80-1F9A-4CCB-9C34-FA488F88C2D6}" srcOrd="0" destOrd="1" presId="urn:microsoft.com/office/officeart/2005/8/layout/vList5"/>
    <dgm:cxn modelId="{527B1275-C832-43DE-B3AD-7D975B948E06}" type="presOf" srcId="{F7004071-7C75-4CF3-B5D6-B2E685FC9369}" destId="{4C78533F-7AAD-4CB6-88BE-FD1AB616716C}" srcOrd="0" destOrd="0" presId="urn:microsoft.com/office/officeart/2005/8/layout/vList5"/>
    <dgm:cxn modelId="{C011389F-E3CF-43F9-B969-7F65B13B2B87}" type="presOf" srcId="{7F501EE4-566E-4596-9A82-27D1BB93A75B}" destId="{8A581D80-1F9A-4CCB-9C34-FA488F88C2D6}" srcOrd="0" destOrd="0" presId="urn:microsoft.com/office/officeart/2005/8/layout/vList5"/>
    <dgm:cxn modelId="{7E3445B3-4083-49A9-9976-AA9B39416FBB}" srcId="{F7004071-7C75-4CF3-B5D6-B2E685FC9369}" destId="{7F501EE4-566E-4596-9A82-27D1BB93A75B}" srcOrd="0" destOrd="0" parTransId="{31464D70-B4D2-4E1E-9215-A06B0B96BA0A}" sibTransId="{F834C377-164E-4FB6-98D9-051F6EC89788}"/>
    <dgm:cxn modelId="{BDD016CE-0B1E-43E4-923E-EEE56D83C62C}" srcId="{F7004071-7C75-4CF3-B5D6-B2E685FC9369}" destId="{5ACA94F0-6071-4E83-B1B3-A7A250438CF8}" srcOrd="3" destOrd="0" parTransId="{CD4A4B24-2B7E-4162-847A-B716EB8A8314}" sibTransId="{0AB3484C-5A1C-4C11-ADDB-5F5B450A45D2}"/>
    <dgm:cxn modelId="{B6867DD2-F3E0-4734-B29B-5EC36FF7A1BD}" type="presOf" srcId="{218D5441-5851-4FC0-BB24-282C8165F00C}" destId="{C7C497F2-849B-4E5E-A88B-D0987A5872E4}" srcOrd="0" destOrd="0" presId="urn:microsoft.com/office/officeart/2005/8/layout/vList5"/>
    <dgm:cxn modelId="{89C2BEDC-DD13-499F-8F50-65C8B3D4F6A4}" srcId="{F7004071-7C75-4CF3-B5D6-B2E685FC9369}" destId="{2C5E7D6A-F426-4779-906F-59A521E705FB}" srcOrd="1" destOrd="0" parTransId="{3A95BCFE-9918-4C3D-8C73-DD900F9F1CC4}" sibTransId="{AB7B2259-AF14-4741-9C15-84BCAE8971BE}"/>
    <dgm:cxn modelId="{FEC5FDFD-534C-44A0-8E96-001B02C9B503}" type="presParOf" srcId="{C7C497F2-849B-4E5E-A88B-D0987A5872E4}" destId="{2228270F-0C79-4BDC-9BF7-E4A7C3B5BCD3}" srcOrd="0" destOrd="0" presId="urn:microsoft.com/office/officeart/2005/8/layout/vList5"/>
    <dgm:cxn modelId="{3BEF1CF7-17C7-4C65-A3B6-181B71E38565}" type="presParOf" srcId="{2228270F-0C79-4BDC-9BF7-E4A7C3B5BCD3}" destId="{4C78533F-7AAD-4CB6-88BE-FD1AB616716C}" srcOrd="0" destOrd="0" presId="urn:microsoft.com/office/officeart/2005/8/layout/vList5"/>
    <dgm:cxn modelId="{CDD31D3F-79B0-4883-8D03-372126D5C1F6}" type="presParOf" srcId="{2228270F-0C79-4BDC-9BF7-E4A7C3B5BCD3}" destId="{8A581D80-1F9A-4CCB-9C34-FA488F88C2D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81D80-1F9A-4CCB-9C34-FA488F88C2D6}">
      <dsp:nvSpPr>
        <dsp:cNvPr id="0" name=""/>
        <dsp:cNvSpPr/>
      </dsp:nvSpPr>
      <dsp:spPr>
        <a:xfrm rot="5400000">
          <a:off x="2850156" y="-2265069"/>
          <a:ext cx="1274611" cy="6178265"/>
        </a:xfrm>
        <a:prstGeom prst="round2SameRect">
          <a:avLst/>
        </a:prstGeom>
        <a:solidFill>
          <a:srgbClr val="B7D2F4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00" tIns="123825" rIns="247650" bIns="123825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한국장학재단 홈페이지 경로 </a:t>
          </a:r>
          <a:r>
            <a:rPr lang="en-US" altLang="en-US" sz="1200" b="1" u="none" kern="1200" dirty="0">
              <a:latin typeface="맑은 고딕" pitchFamily="50" charset="-127"/>
              <a:ea typeface="맑은 고딕" pitchFamily="50" charset="-127"/>
            </a:rPr>
            <a:t> “http://www.kosaf.go.kr”</a:t>
          </a:r>
          <a:endParaRPr lang="ko-KR" altLang="en-US" sz="1200" b="1" u="none" kern="1200" dirty="0">
            <a:latin typeface="맑은 고딕" pitchFamily="50" charset="-127"/>
            <a:ea typeface="맑은 고딕" pitchFamily="50" charset="-127"/>
          </a:endParaRP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기존회원</a:t>
          </a: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로그인</a:t>
          </a: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신규회원</a:t>
          </a: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서비스 이용자 등록</a:t>
          </a: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학자금대출 실행에 앞서</a:t>
          </a:r>
          <a:r>
            <a:rPr lang="en-US" altLang="ko-KR" sz="1200" b="1" u="none" kern="1200" dirty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본인명의 전자서명수단 준비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공동인증서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간편인증서 등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u="none" kern="120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필수</a:t>
          </a:r>
        </a:p>
      </dsp:txBody>
      <dsp:txXfrm rot="-5400000">
        <a:off x="398330" y="248978"/>
        <a:ext cx="6116044" cy="1150169"/>
      </dsp:txXfrm>
    </dsp:sp>
    <dsp:sp modelId="{4C78533F-7AAD-4CB6-88BE-FD1AB616716C}">
      <dsp:nvSpPr>
        <dsp:cNvPr id="0" name=""/>
        <dsp:cNvSpPr/>
      </dsp:nvSpPr>
      <dsp:spPr>
        <a:xfrm>
          <a:off x="22664" y="173998"/>
          <a:ext cx="455751" cy="1300135"/>
        </a:xfrm>
        <a:prstGeom prst="roundRect">
          <a:avLst/>
        </a:prstGeom>
        <a:solidFill>
          <a:srgbClr val="EAEC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itchFamily="18" charset="-127"/>
              <a:ea typeface="HY동녘M" pitchFamily="18" charset="-127"/>
            </a:rPr>
            <a:t>Tip</a:t>
          </a:r>
          <a:endParaRPr lang="ko-KR" altLang="en-US" sz="1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itchFamily="18" charset="-127"/>
            <a:ea typeface="HY동녘M" pitchFamily="18" charset="-127"/>
          </a:endParaRPr>
        </a:p>
      </dsp:txBody>
      <dsp:txXfrm>
        <a:off x="44912" y="196246"/>
        <a:ext cx="411255" cy="1255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307045" cy="340360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9993" y="1"/>
            <a:ext cx="4307045" cy="340360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r">
              <a:defRPr sz="1200"/>
            </a:lvl1pPr>
          </a:lstStyle>
          <a:p>
            <a:fld id="{829A6350-2B31-4A0F-8CF8-990B948BBDF2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67175" y="511175"/>
            <a:ext cx="1804988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5" tIns="45707" rIns="91415" bIns="4570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936" y="3233421"/>
            <a:ext cx="7951470" cy="3063240"/>
          </a:xfrm>
          <a:prstGeom prst="rect">
            <a:avLst/>
          </a:prstGeom>
        </p:spPr>
        <p:txBody>
          <a:bodyPr vert="horz" lIns="91415" tIns="45707" rIns="91415" bIns="45707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" y="6465661"/>
            <a:ext cx="4307045" cy="340360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9993" y="6465661"/>
            <a:ext cx="4307045" cy="340360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r">
              <a:defRPr sz="1200"/>
            </a:lvl1pPr>
          </a:lstStyle>
          <a:p>
            <a:fld id="{DFAC497D-097E-46F4-86FF-63DA07557AB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6832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085975" y="744538"/>
            <a:ext cx="2635250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ko-KR" altLang="en-US"/>
              <a:t>안녕하십니까</a:t>
            </a:r>
            <a:r>
              <a:rPr lang="en-US" altLang="ko-KR"/>
              <a:t>? 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r>
              <a:rPr lang="ko-KR" altLang="en-US"/>
              <a:t>한국장학재단 이사장 이경숙입니다</a:t>
            </a:r>
            <a:r>
              <a:rPr lang="en-US" altLang="ko-KR"/>
              <a:t>.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r>
              <a:rPr lang="ko-KR" altLang="en-US"/>
              <a:t>저희 </a:t>
            </a:r>
            <a:r>
              <a:rPr lang="ko-KR" altLang="en-US" b="1"/>
              <a:t>재단 선진화 추진실적</a:t>
            </a:r>
            <a:r>
              <a:rPr lang="ko-KR" altLang="en-US"/>
              <a:t>을 </a:t>
            </a:r>
            <a:r>
              <a:rPr lang="ko-KR" altLang="en-US" b="1"/>
              <a:t>보고</a:t>
            </a:r>
            <a:r>
              <a:rPr lang="ko-KR" altLang="en-US"/>
              <a:t> 드리겠습니다</a:t>
            </a:r>
            <a:r>
              <a:rPr lang="en-US" altLang="ko-KR"/>
              <a:t>.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760193-121F-4D2A-A706-ED4CE7CD15DE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85975" y="744538"/>
            <a:ext cx="26352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3856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3127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67175" y="511175"/>
            <a:ext cx="1804988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9587" y="2986059"/>
            <a:ext cx="5775326" cy="2060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19179" y="5446986"/>
            <a:ext cx="4756150" cy="24564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26016" y="384949"/>
            <a:ext cx="1528764" cy="82016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39728" y="384949"/>
            <a:ext cx="4473045" cy="82016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6719" y="6176802"/>
            <a:ext cx="5775326" cy="19091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6719" y="4074114"/>
            <a:ext cx="5775326" cy="210269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39725" y="2242876"/>
            <a:ext cx="3000905" cy="634368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53873" y="2242876"/>
            <a:ext cx="3000905" cy="634368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39729" y="2151651"/>
            <a:ext cx="3002084" cy="89670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39729" y="3048350"/>
            <a:ext cx="3002084" cy="55382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51517" y="2151651"/>
            <a:ext cx="3003263" cy="89670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51517" y="3048350"/>
            <a:ext cx="3003263" cy="55382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39732" y="382715"/>
            <a:ext cx="2235344" cy="16287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56466" y="382726"/>
            <a:ext cx="3798313" cy="82038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39732" y="2011466"/>
            <a:ext cx="2235344" cy="6575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31776" y="6728622"/>
            <a:ext cx="4076700" cy="7943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31776" y="858881"/>
            <a:ext cx="4076700" cy="57673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31776" y="7522977"/>
            <a:ext cx="4076700" cy="11281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39729" y="384937"/>
            <a:ext cx="6115050" cy="16020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39729" y="2242876"/>
            <a:ext cx="6115050" cy="6343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39727" y="8909195"/>
            <a:ext cx="1585384" cy="511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DB812-1B79-48A1-9071-8C5A666D84FA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21460" y="8909195"/>
            <a:ext cx="2151593" cy="511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869395" y="8909195"/>
            <a:ext cx="1585384" cy="511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saf.go.kr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6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5.png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>
            <a:extLst>
              <a:ext uri="{FF2B5EF4-FFF2-40B4-BE49-F238E27FC236}">
                <a16:creationId xmlns:a16="http://schemas.microsoft.com/office/drawing/2014/main" id="{78D1233B-3CC5-4757-9DCF-591CC1A3D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68" y="-20540"/>
            <a:ext cx="6858726" cy="9723239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27C89CF-2B20-4F33-BDC3-5F36B24FF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525" y="342215"/>
            <a:ext cx="6320516" cy="85279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3989" y="2467520"/>
            <a:ext cx="6446522" cy="1957111"/>
          </a:xfrm>
          <a:prstGeom prst="rect">
            <a:avLst/>
          </a:prstGeom>
          <a:noFill/>
        </p:spPr>
        <p:txBody>
          <a:bodyPr wrap="square" lIns="91986" tIns="45992" rIns="91986" bIns="45992">
            <a:spAutoFit/>
          </a:bodyPr>
          <a:lstStyle/>
          <a:p>
            <a:pPr algn="ctr">
              <a:defRPr/>
            </a:pPr>
            <a:r>
              <a:rPr lang="en-US" altLang="ko-KR" sz="4038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2026</a:t>
            </a:r>
            <a:r>
              <a:rPr lang="ko-KR" altLang="en-US" sz="4038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년 </a:t>
            </a:r>
            <a:r>
              <a:rPr lang="en-US" altLang="ko-KR" sz="4038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4038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학기</a:t>
            </a:r>
            <a:endParaRPr lang="en-US" altLang="ko-KR" sz="4038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endParaRPr lang="en-US" altLang="ko-KR" sz="79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3599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학점은행제 학습자 학자금대출</a:t>
            </a:r>
            <a:r>
              <a:rPr lang="ko-KR" altLang="en-US" sz="3511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3511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3687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실행 매뉴얼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7872" y="4554619"/>
            <a:ext cx="4351817" cy="268443"/>
          </a:xfrm>
          <a:prstGeom prst="rect">
            <a:avLst/>
          </a:prstGeom>
          <a:noFill/>
        </p:spPr>
        <p:txBody>
          <a:bodyPr wrap="square" lIns="91986" tIns="45992" rIns="91986" bIns="45992" rtlCol="0">
            <a:spAutoFit/>
          </a:bodyPr>
          <a:lstStyle/>
          <a:p>
            <a:pPr algn="ctr"/>
            <a:r>
              <a:rPr lang="ko-KR" altLang="en-US" sz="1141" b="1" dirty="0">
                <a:solidFill>
                  <a:srgbClr val="FF0000"/>
                </a:solidFill>
              </a:rPr>
              <a:t>시스템 개선 등으로 인하여 일부 내용은 변경될 수 있음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2748" y="6349919"/>
            <a:ext cx="4762049" cy="1092515"/>
          </a:xfrm>
          <a:prstGeom prst="rect">
            <a:avLst/>
          </a:prstGeom>
          <a:noFill/>
        </p:spPr>
        <p:txBody>
          <a:bodyPr lIns="91986" tIns="45992" rIns="91986" bIns="45992">
            <a:spAutoFit/>
          </a:bodyPr>
          <a:lstStyle/>
          <a:p>
            <a:pPr algn="ctr">
              <a:defRPr/>
            </a:pPr>
            <a:r>
              <a:rPr lang="ko-KR" altLang="en-US" sz="324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한국장학재단</a:t>
            </a:r>
            <a:endParaRPr lang="en-US" altLang="ko-KR" sz="3248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324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학자금대출부</a:t>
            </a:r>
            <a:endParaRPr lang="en-US" altLang="ko-KR" sz="3248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68834BC-8F89-41B0-B0C9-5C5CF8A63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525" y="-20539"/>
            <a:ext cx="162158" cy="32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0263" tIns="40132" rIns="80263" bIns="4013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580"/>
          </a:p>
        </p:txBody>
      </p:sp>
      <p:pic>
        <p:nvPicPr>
          <p:cNvPr id="1025" name="_x475163056" descr="EMB00000a780282">
            <a:extLst>
              <a:ext uri="{FF2B5EF4-FFF2-40B4-BE49-F238E27FC236}">
                <a16:creationId xmlns:a16="http://schemas.microsoft.com/office/drawing/2014/main" id="{0786680D-ACFF-4EF7-BBC2-AFF2A4EDC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728" y="8463345"/>
            <a:ext cx="1584136" cy="39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8924019-73BA-44C8-9D2F-555F22B83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5529"/>
            <a:ext cx="162158" cy="32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0263" tIns="40132" rIns="80263" bIns="4013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580"/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>
            <a:extLst>
              <a:ext uri="{FF2B5EF4-FFF2-40B4-BE49-F238E27FC236}">
                <a16:creationId xmlns:a16="http://schemas.microsoft.com/office/drawing/2014/main" id="{2D8E38AC-EF89-4B76-9E93-7564EEC0F5A5}"/>
              </a:ext>
            </a:extLst>
          </p:cNvPr>
          <p:cNvGrpSpPr/>
          <p:nvPr/>
        </p:nvGrpSpPr>
        <p:grpSpPr>
          <a:xfrm>
            <a:off x="604629" y="7991059"/>
            <a:ext cx="5997586" cy="1530449"/>
            <a:chOff x="398329" y="186758"/>
            <a:chExt cx="6178265" cy="1274611"/>
          </a:xfrm>
        </p:grpSpPr>
        <p:sp>
          <p:nvSpPr>
            <p:cNvPr id="24" name="사각형: 둥근 위쪽 모서리 23">
              <a:extLst>
                <a:ext uri="{FF2B5EF4-FFF2-40B4-BE49-F238E27FC236}">
                  <a16:creationId xmlns:a16="http://schemas.microsoft.com/office/drawing/2014/main" id="{C608869E-08E7-4AF9-BF4F-B694F97FA494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사각형: 둥근 위쪽 모서리 4">
              <a:extLst>
                <a:ext uri="{FF2B5EF4-FFF2-40B4-BE49-F238E27FC236}">
                  <a16:creationId xmlns:a16="http://schemas.microsoft.com/office/drawing/2014/main" id="{EACB366A-0B94-459C-B013-44498A30FEEA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학자금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r>
                <a:rPr lang="ko-KR" altLang="en-US" sz="1200" b="1" dirty="0">
                  <a:latin typeface="맑은 고딕" pitchFamily="50" charset="-127"/>
                </a:rPr>
                <a:t>대출 상환동의서 확인 후 전자서명 동의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B2BEC980-04F9-4D85-91C1-D4F068A63801}"/>
              </a:ext>
            </a:extLst>
          </p:cNvPr>
          <p:cNvGrpSpPr/>
          <p:nvPr/>
        </p:nvGrpSpPr>
        <p:grpSpPr>
          <a:xfrm>
            <a:off x="114397" y="7964494"/>
            <a:ext cx="515392" cy="1552389"/>
            <a:chOff x="22664" y="173998"/>
            <a:chExt cx="455751" cy="1300135"/>
          </a:xfrm>
        </p:grpSpPr>
        <p:sp>
          <p:nvSpPr>
            <p:cNvPr id="34" name="사각형: 둥근 모서리 33">
              <a:extLst>
                <a:ext uri="{FF2B5EF4-FFF2-40B4-BE49-F238E27FC236}">
                  <a16:creationId xmlns:a16="http://schemas.microsoft.com/office/drawing/2014/main" id="{B4626DEE-298B-4C72-8395-E8CDC8993E88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사각형: 둥근 모서리 6">
              <a:extLst>
                <a:ext uri="{FF2B5EF4-FFF2-40B4-BE49-F238E27FC236}">
                  <a16:creationId xmlns:a16="http://schemas.microsoft.com/office/drawing/2014/main" id="{5B905662-5CA0-4DDA-A3F5-30D98E37FE09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19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69395" y="89091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DD2AD10D-ECD0-4B28-8242-D8E375E2A432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174793-36F4-443E-A0EC-100FEC77B01D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48DD18-F243-4BE9-BDF4-5C0EACCE49A7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45" name="그림 44">
            <a:extLst>
              <a:ext uri="{FF2B5EF4-FFF2-40B4-BE49-F238E27FC236}">
                <a16:creationId xmlns:a16="http://schemas.microsoft.com/office/drawing/2014/main" id="{07C81512-851B-4468-BC17-DD2EAE73C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06" y="727155"/>
            <a:ext cx="6666335" cy="722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03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그룹 38">
            <a:extLst>
              <a:ext uri="{FF2B5EF4-FFF2-40B4-BE49-F238E27FC236}">
                <a16:creationId xmlns:a16="http://schemas.microsoft.com/office/drawing/2014/main" id="{EC56741A-C9A0-4ADD-842F-9EFFFBF5B3A3}"/>
              </a:ext>
            </a:extLst>
          </p:cNvPr>
          <p:cNvGrpSpPr/>
          <p:nvPr/>
        </p:nvGrpSpPr>
        <p:grpSpPr>
          <a:xfrm>
            <a:off x="624197" y="7985483"/>
            <a:ext cx="5978018" cy="1530449"/>
            <a:chOff x="398329" y="186758"/>
            <a:chExt cx="6178265" cy="1274611"/>
          </a:xfrm>
        </p:grpSpPr>
        <p:sp>
          <p:nvSpPr>
            <p:cNvPr id="40" name="사각형: 둥근 위쪽 모서리 39">
              <a:extLst>
                <a:ext uri="{FF2B5EF4-FFF2-40B4-BE49-F238E27FC236}">
                  <a16:creationId xmlns:a16="http://schemas.microsoft.com/office/drawing/2014/main" id="{906B3777-2D88-44B4-8531-A99BC3210A83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사각형: 둥근 위쪽 모서리 4">
              <a:extLst>
                <a:ext uri="{FF2B5EF4-FFF2-40B4-BE49-F238E27FC236}">
                  <a16:creationId xmlns:a16="http://schemas.microsoft.com/office/drawing/2014/main" id="{F276DDAD-4FF2-4E92-B44A-29AC98A8585C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en-US" altLang="ko-KR" sz="1200" b="1" dirty="0">
                  <a:latin typeface="맑은 고딕" pitchFamily="50" charset="-127"/>
                </a:rPr>
                <a:t> 1~3</a:t>
              </a:r>
              <a:r>
                <a:rPr lang="ko-KR" altLang="en-US" sz="1200" b="1" dirty="0">
                  <a:latin typeface="맑은 고딕" pitchFamily="50" charset="-127"/>
                </a:rPr>
                <a:t>단계에서 입력했던 내용 최종 확인</a:t>
              </a: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대출금은 수납원장에 등록된 기관 입금계좌로 입금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* </a:t>
              </a:r>
              <a:r>
                <a:rPr lang="ko-KR" altLang="en-US" sz="1200" b="1" dirty="0">
                  <a:latin typeface="맑은 고딕" pitchFamily="50" charset="-127"/>
                </a:rPr>
                <a:t>기등록자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대출의 경우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학습자가 실행 시 입력한 개인계좌로 지급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대출 거래 약정 동의단계 진행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다음 페이지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EBB4606B-9102-4F68-B576-D206481DF8A7}"/>
              </a:ext>
            </a:extLst>
          </p:cNvPr>
          <p:cNvGrpSpPr/>
          <p:nvPr/>
        </p:nvGrpSpPr>
        <p:grpSpPr>
          <a:xfrm>
            <a:off x="133965" y="7958918"/>
            <a:ext cx="515392" cy="1552389"/>
            <a:chOff x="22664" y="173998"/>
            <a:chExt cx="455751" cy="1300135"/>
          </a:xfrm>
        </p:grpSpPr>
        <p:sp>
          <p:nvSpPr>
            <p:cNvPr id="43" name="사각형: 둥근 모서리 42">
              <a:extLst>
                <a:ext uri="{FF2B5EF4-FFF2-40B4-BE49-F238E27FC236}">
                  <a16:creationId xmlns:a16="http://schemas.microsoft.com/office/drawing/2014/main" id="{AB695B14-A6B2-4282-BAEF-0B915A4815CF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사각형: 둥근 모서리 6">
              <a:extLst>
                <a:ext uri="{FF2B5EF4-FFF2-40B4-BE49-F238E27FC236}">
                  <a16:creationId xmlns:a16="http://schemas.microsoft.com/office/drawing/2014/main" id="{2164095B-5446-4F2E-A9D7-1CF072201DEC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8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69395" y="89091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18D5992-208A-4DE0-8955-0DC493C34EF8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C0FEFE-91A2-4869-90BA-20A319102973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DE34D76-E58B-4EE5-953B-21658FA150BE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51" name="그림 50">
            <a:extLst>
              <a:ext uri="{FF2B5EF4-FFF2-40B4-BE49-F238E27FC236}">
                <a16:creationId xmlns:a16="http://schemas.microsoft.com/office/drawing/2014/main" id="{A9F7A657-633F-48A7-92A3-96B2A2FCF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43" y="779942"/>
            <a:ext cx="6660000" cy="717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840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>
            <a:extLst>
              <a:ext uri="{FF2B5EF4-FFF2-40B4-BE49-F238E27FC236}">
                <a16:creationId xmlns:a16="http://schemas.microsoft.com/office/drawing/2014/main" id="{520E8746-98BD-4E21-B7FC-563FF32D8145}"/>
              </a:ext>
            </a:extLst>
          </p:cNvPr>
          <p:cNvGrpSpPr/>
          <p:nvPr/>
        </p:nvGrpSpPr>
        <p:grpSpPr>
          <a:xfrm>
            <a:off x="663172" y="7987357"/>
            <a:ext cx="5933229" cy="1530449"/>
            <a:chOff x="398329" y="186758"/>
            <a:chExt cx="6178265" cy="1274611"/>
          </a:xfrm>
        </p:grpSpPr>
        <p:sp>
          <p:nvSpPr>
            <p:cNvPr id="20" name="사각형: 둥근 위쪽 모서리 19">
              <a:extLst>
                <a:ext uri="{FF2B5EF4-FFF2-40B4-BE49-F238E27FC236}">
                  <a16:creationId xmlns:a16="http://schemas.microsoft.com/office/drawing/2014/main" id="{05F47700-4C90-4AEE-8A87-6B7A12E23D79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사각형: 둥근 위쪽 모서리 4">
              <a:extLst>
                <a:ext uri="{FF2B5EF4-FFF2-40B4-BE49-F238E27FC236}">
                  <a16:creationId xmlns:a16="http://schemas.microsoft.com/office/drawing/2014/main" id="{1FEC24A0-17BA-4369-B485-C0242C1AD506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en-US" altLang="ko-KR" sz="1200" b="1" dirty="0">
                  <a:latin typeface="맑은 고딕" pitchFamily="50" charset="-127"/>
                </a:rPr>
                <a:t> </a:t>
              </a:r>
              <a:r>
                <a:rPr lang="ko-KR" altLang="en-US" sz="1200" b="1" dirty="0">
                  <a:latin typeface="맑은 고딕" pitchFamily="50" charset="-127"/>
                </a:rPr>
                <a:t> 대출 거래 약정 항목에서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내용확인</a:t>
              </a:r>
              <a:r>
                <a:rPr lang="en-US" altLang="ko-KR" sz="1200" b="1" dirty="0">
                  <a:latin typeface="맑은 고딕" pitchFamily="50" charset="-127"/>
                </a:rPr>
                <a:t>] </a:t>
              </a:r>
              <a:r>
                <a:rPr lang="ko-KR" altLang="en-US" sz="1200" b="1" dirty="0">
                  <a:latin typeface="맑은 고딕" pitchFamily="50" charset="-127"/>
                </a:rPr>
                <a:t>선택 시</a:t>
              </a:r>
              <a:r>
                <a:rPr lang="en-US" altLang="ko-KR" sz="1200" b="1" dirty="0">
                  <a:latin typeface="맑은 고딕" pitchFamily="50" charset="-127"/>
                </a:rPr>
                <a:t> </a:t>
              </a:r>
              <a:r>
                <a:rPr lang="ko-KR" altLang="en-US" sz="1200" b="1" dirty="0">
                  <a:latin typeface="맑은 고딕" pitchFamily="50" charset="-127"/>
                </a:rPr>
                <a:t>약정서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약관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핵심설명서 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ko-KR" altLang="en-US" sz="1200" b="1" dirty="0">
                  <a:latin typeface="맑은 고딕" pitchFamily="50" charset="-127"/>
                </a:rPr>
                <a:t>  팝업창으로 나타남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내용 꼼꼼히 확인 후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대출금 지급실행</a:t>
              </a:r>
              <a:r>
                <a:rPr lang="en-US" altLang="ko-KR" sz="1200" b="1" dirty="0">
                  <a:latin typeface="맑은 고딕" pitchFamily="50" charset="-127"/>
                </a:rPr>
                <a:t>]</a:t>
              </a:r>
              <a:r>
                <a:rPr lang="ko-KR" altLang="en-US" sz="1200" b="1" dirty="0">
                  <a:latin typeface="맑은 고딕" pitchFamily="50" charset="-127"/>
                </a:rPr>
                <a:t> 버튼 클릭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대출금 지급실행</a:t>
              </a:r>
              <a:r>
                <a:rPr lang="en-US" altLang="ko-KR" sz="1200" b="1" dirty="0">
                  <a:latin typeface="맑은 고딕" pitchFamily="50" charset="-127"/>
                </a:rPr>
                <a:t>]</a:t>
              </a:r>
              <a:r>
                <a:rPr lang="ko-KR" altLang="en-US" sz="1200" b="1" dirty="0">
                  <a:latin typeface="맑은 고딕" pitchFamily="50" charset="-127"/>
                </a:rPr>
                <a:t> 버튼 선택 시</a:t>
              </a:r>
              <a:r>
                <a:rPr lang="en-US" altLang="ko-KR" sz="1200" b="1" dirty="0">
                  <a:latin typeface="맑은 고딕" pitchFamily="50" charset="-127"/>
                </a:rPr>
                <a:t> </a:t>
              </a:r>
              <a:r>
                <a:rPr lang="ko-KR" altLang="en-US" sz="1200" b="1" dirty="0">
                  <a:latin typeface="맑은 고딕" pitchFamily="50" charset="-127"/>
                </a:rPr>
                <a:t>전자서명수단으로 동의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본인 전자서명수단 없을 경우 대출실행 불가하므로 주의</a:t>
              </a:r>
            </a:p>
          </p:txBody>
        </p:sp>
      </p:grp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680FA1D0-1D29-41BB-B816-5CB048B5FF3B}"/>
              </a:ext>
            </a:extLst>
          </p:cNvPr>
          <p:cNvGrpSpPr/>
          <p:nvPr/>
        </p:nvGrpSpPr>
        <p:grpSpPr>
          <a:xfrm>
            <a:off x="147779" y="7946516"/>
            <a:ext cx="515392" cy="1591648"/>
            <a:chOff x="22664" y="173998"/>
            <a:chExt cx="455751" cy="1300135"/>
          </a:xfrm>
        </p:grpSpPr>
        <p:sp>
          <p:nvSpPr>
            <p:cNvPr id="24" name="사각형: 둥근 모서리 23">
              <a:extLst>
                <a:ext uri="{FF2B5EF4-FFF2-40B4-BE49-F238E27FC236}">
                  <a16:creationId xmlns:a16="http://schemas.microsoft.com/office/drawing/2014/main" id="{1E23B068-BEE6-4207-B24E-5FDA741B429A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사각형: 둥근 모서리 6">
              <a:extLst>
                <a:ext uri="{FF2B5EF4-FFF2-40B4-BE49-F238E27FC236}">
                  <a16:creationId xmlns:a16="http://schemas.microsoft.com/office/drawing/2014/main" id="{16301F00-74F6-43B0-941D-5467951F292F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2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69395" y="89091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1E52C11E-FC57-42CE-A6EE-DF3EA8428A35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D1FC0A-E0EA-4805-99AD-0B9CE213E36A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9CE352-2AFA-4529-B852-72BA5F046AAD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37" name="그림 36">
            <a:extLst>
              <a:ext uri="{FF2B5EF4-FFF2-40B4-BE49-F238E27FC236}">
                <a16:creationId xmlns:a16="http://schemas.microsoft.com/office/drawing/2014/main" id="{6E326A6B-BF4D-4F9A-B19B-9EE9E8DD8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45" y="763352"/>
            <a:ext cx="6660000" cy="716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03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그룹 24">
            <a:extLst>
              <a:ext uri="{FF2B5EF4-FFF2-40B4-BE49-F238E27FC236}">
                <a16:creationId xmlns:a16="http://schemas.microsoft.com/office/drawing/2014/main" id="{F6CFAADD-9F58-4995-B40B-FA2EF6B64950}"/>
              </a:ext>
            </a:extLst>
          </p:cNvPr>
          <p:cNvGrpSpPr/>
          <p:nvPr/>
        </p:nvGrpSpPr>
        <p:grpSpPr>
          <a:xfrm>
            <a:off x="659916" y="7996500"/>
            <a:ext cx="5964904" cy="1530449"/>
            <a:chOff x="398329" y="186758"/>
            <a:chExt cx="6178265" cy="1274611"/>
          </a:xfrm>
        </p:grpSpPr>
        <p:sp>
          <p:nvSpPr>
            <p:cNvPr id="26" name="사각형: 둥근 위쪽 모서리 25">
              <a:extLst>
                <a:ext uri="{FF2B5EF4-FFF2-40B4-BE49-F238E27FC236}">
                  <a16:creationId xmlns:a16="http://schemas.microsoft.com/office/drawing/2014/main" id="{BE18937E-1932-4E6E-94F6-1C5E40AE206E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사각형: 둥근 위쪽 모서리 4">
              <a:extLst>
                <a:ext uri="{FF2B5EF4-FFF2-40B4-BE49-F238E27FC236}">
                  <a16:creationId xmlns:a16="http://schemas.microsoft.com/office/drawing/2014/main" id="{BA213859-3FAF-41C7-947A-CFD9A13032AD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대출금 지급내역 확인 가능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 hangingPunct="0"/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 - </a:t>
              </a:r>
              <a:r>
                <a:rPr lang="ko-KR" altLang="en-US" sz="1200" b="1" dirty="0">
                  <a:latin typeface="맑은 고딕" pitchFamily="50" charset="-127"/>
                </a:rPr>
                <a:t>학자금대출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 err="1">
                  <a:latin typeface="맑은 고딕" pitchFamily="50" charset="-127"/>
                </a:rPr>
                <a:t>학자금뱅킹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학자금대출 상환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대출내역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 - (</a:t>
              </a:r>
              <a:r>
                <a:rPr lang="ko-KR" altLang="en-US" sz="1200" b="1" dirty="0">
                  <a:latin typeface="맑은 고딕" pitchFamily="50" charset="-127"/>
                </a:rPr>
                <a:t>홈페이지 오른쪽 상단</a:t>
              </a:r>
              <a:r>
                <a:rPr lang="en-US" altLang="ko-KR" sz="1200" b="1" dirty="0">
                  <a:latin typeface="맑은 고딕" pitchFamily="50" charset="-127"/>
                </a:rPr>
                <a:t>) </a:t>
              </a:r>
              <a:r>
                <a:rPr lang="ko-KR" altLang="en-US" sz="1200" b="1" dirty="0">
                  <a:latin typeface="맑은 고딕" pitchFamily="50" charset="-127"/>
                </a:rPr>
                <a:t>마이페이지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학자금대출 내역</a:t>
              </a:r>
            </a:p>
          </p:txBody>
        </p: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17732481-897C-4DBE-8E4E-152CC8ACB8C7}"/>
              </a:ext>
            </a:extLst>
          </p:cNvPr>
          <p:cNvGrpSpPr/>
          <p:nvPr/>
        </p:nvGrpSpPr>
        <p:grpSpPr>
          <a:xfrm>
            <a:off x="144522" y="7955659"/>
            <a:ext cx="515392" cy="1591648"/>
            <a:chOff x="22664" y="173998"/>
            <a:chExt cx="455751" cy="1300135"/>
          </a:xfrm>
        </p:grpSpPr>
        <p:sp>
          <p:nvSpPr>
            <p:cNvPr id="34" name="사각형: 둥근 모서리 33">
              <a:extLst>
                <a:ext uri="{FF2B5EF4-FFF2-40B4-BE49-F238E27FC236}">
                  <a16:creationId xmlns:a16="http://schemas.microsoft.com/office/drawing/2014/main" id="{56A015C9-0FB7-4B46-AA3D-23D1C647CA5C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사각형: 둥근 모서리 6">
              <a:extLst>
                <a:ext uri="{FF2B5EF4-FFF2-40B4-BE49-F238E27FC236}">
                  <a16:creationId xmlns:a16="http://schemas.microsoft.com/office/drawing/2014/main" id="{E82DABAD-C0C8-4CD5-864E-99E2B11B6915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39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69395" y="89091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017BCF9E-E639-4837-A25C-CAA2A095F3CB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847A3F-A1F8-4C69-81D7-A2DB903FF95A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E689399-D66C-4F93-9E30-F4E3B54A94A6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44" name="그림 43">
            <a:extLst>
              <a:ext uri="{FF2B5EF4-FFF2-40B4-BE49-F238E27FC236}">
                <a16:creationId xmlns:a16="http://schemas.microsoft.com/office/drawing/2014/main" id="{F7087806-D835-4681-B361-17BCBF728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7" y="774636"/>
            <a:ext cx="6660000" cy="716066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직사각형 37">
            <a:extLst>
              <a:ext uri="{FF2B5EF4-FFF2-40B4-BE49-F238E27FC236}">
                <a16:creationId xmlns:a16="http://schemas.microsoft.com/office/drawing/2014/main" id="{5C435654-F860-4286-AF46-812B40424EBF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BB9D0F8-38D8-4F14-ACE2-BA92E6F8830A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E98F383-28C7-4357-9024-1C52C107946A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8F6B3255-5329-49EE-AF59-CCF8AE548AC3}"/>
              </a:ext>
            </a:extLst>
          </p:cNvPr>
          <p:cNvGrpSpPr/>
          <p:nvPr/>
        </p:nvGrpSpPr>
        <p:grpSpPr>
          <a:xfrm>
            <a:off x="655089" y="8082438"/>
            <a:ext cx="5942133" cy="1424452"/>
            <a:chOff x="398329" y="186758"/>
            <a:chExt cx="6178265" cy="1274611"/>
          </a:xfrm>
        </p:grpSpPr>
        <p:sp>
          <p:nvSpPr>
            <p:cNvPr id="53" name="사각형: 둥근 위쪽 모서리 52">
              <a:extLst>
                <a:ext uri="{FF2B5EF4-FFF2-40B4-BE49-F238E27FC236}">
                  <a16:creationId xmlns:a16="http://schemas.microsoft.com/office/drawing/2014/main" id="{4A63116F-2DCB-41B4-A2A3-D50E90EA37F6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사각형: 둥근 위쪽 모서리 4">
              <a:extLst>
                <a:ext uri="{FF2B5EF4-FFF2-40B4-BE49-F238E27FC236}">
                  <a16:creationId xmlns:a16="http://schemas.microsoft.com/office/drawing/2014/main" id="{EB1B02B2-C486-49C4-9EDB-820C02A75A80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학자금대출 실행 및 상환 안내서 확인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기존 보유한 학자금 대출내역 확인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- </a:t>
              </a:r>
              <a:r>
                <a:rPr lang="ko-KR" altLang="en-US" sz="1200" b="1" dirty="0">
                  <a:latin typeface="맑은 고딕" pitchFamily="50" charset="-127"/>
                </a:rPr>
                <a:t>학자금대출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 err="1">
                  <a:latin typeface="맑은 고딕" pitchFamily="50" charset="-127"/>
                </a:rPr>
                <a:t>학자금뱅킹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학자금대출 상환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대출내역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- (</a:t>
              </a:r>
              <a:r>
                <a:rPr lang="ko-KR" altLang="en-US" sz="1200" b="1" dirty="0">
                  <a:latin typeface="맑은 고딕" pitchFamily="50" charset="-127"/>
                </a:rPr>
                <a:t>홈페이지 오른쪽 상단</a:t>
              </a:r>
              <a:r>
                <a:rPr lang="en-US" altLang="ko-KR" sz="1200" b="1" dirty="0">
                  <a:latin typeface="맑은 고딕" pitchFamily="50" charset="-127"/>
                </a:rPr>
                <a:t>) </a:t>
              </a:r>
              <a:r>
                <a:rPr lang="ko-KR" altLang="en-US" sz="1200" b="1" dirty="0">
                  <a:latin typeface="맑은 고딕" pitchFamily="50" charset="-127"/>
                </a:rPr>
                <a:t>마이페이지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학자금대출 내역</a:t>
              </a:r>
            </a:p>
          </p:txBody>
        </p:sp>
      </p:grpSp>
      <p:grpSp>
        <p:nvGrpSpPr>
          <p:cNvPr id="55" name="그룹 54">
            <a:extLst>
              <a:ext uri="{FF2B5EF4-FFF2-40B4-BE49-F238E27FC236}">
                <a16:creationId xmlns:a16="http://schemas.microsoft.com/office/drawing/2014/main" id="{A4A9E06B-ACED-4B83-A799-6366D8C0A81F}"/>
              </a:ext>
            </a:extLst>
          </p:cNvPr>
          <p:cNvGrpSpPr/>
          <p:nvPr/>
        </p:nvGrpSpPr>
        <p:grpSpPr>
          <a:xfrm>
            <a:off x="139695" y="8045836"/>
            <a:ext cx="515392" cy="1481412"/>
            <a:chOff x="22664" y="173998"/>
            <a:chExt cx="455751" cy="1300135"/>
          </a:xfrm>
        </p:grpSpPr>
        <p:sp>
          <p:nvSpPr>
            <p:cNvPr id="56" name="사각형: 둥근 모서리 55">
              <a:extLst>
                <a:ext uri="{FF2B5EF4-FFF2-40B4-BE49-F238E27FC236}">
                  <a16:creationId xmlns:a16="http://schemas.microsoft.com/office/drawing/2014/main" id="{0069BDCB-BD12-4751-9474-02EAC212FBE8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사각형: 둥근 모서리 6">
              <a:extLst>
                <a:ext uri="{FF2B5EF4-FFF2-40B4-BE49-F238E27FC236}">
                  <a16:creationId xmlns:a16="http://schemas.microsoft.com/office/drawing/2014/main" id="{79F7BF2F-33CC-4297-B8E4-7BA4CEAD6BEF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58" name="슬라이드 번호 개체 틀 1">
            <a:extLst>
              <a:ext uri="{FF2B5EF4-FFF2-40B4-BE49-F238E27FC236}">
                <a16:creationId xmlns:a16="http://schemas.microsoft.com/office/drawing/2014/main" id="{BFD0581F-2FEA-4D59-9EEB-CC32966728A9}"/>
              </a:ext>
            </a:extLst>
          </p:cNvPr>
          <p:cNvSpPr txBox="1">
            <a:spLocks/>
          </p:cNvSpPr>
          <p:nvPr/>
        </p:nvSpPr>
        <p:spPr>
          <a:xfrm>
            <a:off x="4864568" y="8924580"/>
            <a:ext cx="1585384" cy="47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pic>
        <p:nvPicPr>
          <p:cNvPr id="63" name="그림 62">
            <a:extLst>
              <a:ext uri="{FF2B5EF4-FFF2-40B4-BE49-F238E27FC236}">
                <a16:creationId xmlns:a16="http://schemas.microsoft.com/office/drawing/2014/main" id="{732DEE5C-288B-4891-A5F3-5E367BAE0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2" y="751601"/>
            <a:ext cx="6660000" cy="724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911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46549" y="1054655"/>
            <a:ext cx="6455666" cy="7867240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/>
        </p:nvGrpSpPr>
        <p:grpSpPr>
          <a:xfrm>
            <a:off x="333670" y="1274592"/>
            <a:ext cx="5992668" cy="540000"/>
            <a:chOff x="0" y="5065193"/>
            <a:chExt cx="6048672" cy="63882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0" y="5065193"/>
              <a:ext cx="6048672" cy="638820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모서리가 둥근 직사각형 4"/>
            <p:cNvSpPr/>
            <p:nvPr/>
          </p:nvSpPr>
          <p:spPr>
            <a:xfrm>
              <a:off x="31185" y="5096378"/>
              <a:ext cx="5986302" cy="5764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l" defTabSz="533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200" b="1" kern="1200"/>
                <a:t> 대출 </a:t>
              </a:r>
              <a:r>
                <a:rPr lang="ko-KR" altLang="en-US" sz="1200" b="1" kern="1200" dirty="0"/>
                <a:t>실행은 언제든지 가능한가요</a:t>
              </a:r>
              <a:r>
                <a:rPr lang="en-US" altLang="ko-KR" sz="1200" b="1" kern="1200" dirty="0"/>
                <a:t>?</a:t>
              </a:r>
              <a:endParaRPr lang="ko-KR" altLang="en-US" sz="1200" b="1" kern="1200" dirty="0"/>
            </a:p>
          </p:txBody>
        </p:sp>
      </p:grpSp>
      <p:sp>
        <p:nvSpPr>
          <p:cNvPr id="31" name="직사각형 30"/>
          <p:cNvSpPr/>
          <p:nvPr/>
        </p:nvSpPr>
        <p:spPr>
          <a:xfrm>
            <a:off x="216665" y="1911483"/>
            <a:ext cx="6385550" cy="10127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2045" tIns="12700" rIns="71120" bIns="12700" numCol="1" spcCol="1270" anchor="t" anchorCtr="0">
            <a:noAutofit/>
          </a:bodyPr>
          <a:lstStyle/>
          <a:p>
            <a:pPr marL="0" lvl="1" algn="l" defTabSz="444500" latinLnBrk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</a:pPr>
            <a:endParaRPr lang="ko-KR" altLang="en-US" sz="300" kern="1200" dirty="0"/>
          </a:p>
          <a:p>
            <a:pPr marL="57150" lvl="1" indent="-57150" algn="l" defTabSz="444500" latinLnBrk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100" kern="1200" dirty="0"/>
              <a:t> 학점은행제 학습자 학자금대출의 경우</a:t>
            </a:r>
            <a:r>
              <a:rPr lang="en-US" altLang="ko-KR" sz="1100" kern="1200" dirty="0"/>
              <a:t>, </a:t>
            </a:r>
            <a:r>
              <a:rPr lang="ko-KR" altLang="en-US" sz="1100" dirty="0"/>
              <a:t>기관</a:t>
            </a:r>
            <a:r>
              <a:rPr lang="ko-KR" altLang="en-US" sz="1100" kern="1200" dirty="0"/>
              <a:t>별로 지정한 </a:t>
            </a:r>
            <a:r>
              <a:rPr lang="en-US" altLang="ko-KR" sz="1100" kern="1200" dirty="0"/>
              <a:t>‘</a:t>
            </a:r>
            <a:r>
              <a:rPr lang="ko-KR" altLang="en-US" sz="1100" dirty="0"/>
              <a:t>기관</a:t>
            </a:r>
            <a:r>
              <a:rPr lang="ko-KR" altLang="en-US" sz="1100" kern="1200" dirty="0"/>
              <a:t> 수납일정</a:t>
            </a:r>
            <a:r>
              <a:rPr lang="en-US" altLang="ko-KR" sz="1100" kern="1200" dirty="0"/>
              <a:t>’</a:t>
            </a:r>
            <a:r>
              <a:rPr lang="ko-KR" altLang="en-US" sz="1100" kern="1200" dirty="0"/>
              <a:t>내에만 실행</a:t>
            </a:r>
            <a:r>
              <a:rPr lang="en-US" altLang="ko-KR" sz="1100" dirty="0"/>
              <a:t> </a:t>
            </a:r>
            <a:r>
              <a:rPr lang="ko-KR" altLang="en-US" sz="1100" kern="1200" dirty="0"/>
              <a:t>가능합니다</a:t>
            </a:r>
            <a:r>
              <a:rPr lang="en-US" altLang="ko-KR" sz="1100" kern="1200" dirty="0"/>
              <a:t>.   </a:t>
            </a:r>
            <a:br>
              <a:rPr lang="en-US" altLang="ko-KR" sz="1100" kern="1200" dirty="0"/>
            </a:br>
            <a:r>
              <a:rPr lang="en-US" altLang="ko-KR" sz="1100" kern="1200" dirty="0"/>
              <a:t> </a:t>
            </a:r>
            <a:r>
              <a:rPr lang="ko-KR" altLang="en-US" sz="1100" b="0" kern="1200" dirty="0">
                <a:solidFill>
                  <a:schemeClr val="tx1"/>
                </a:solidFill>
              </a:rPr>
              <a:t>따라서</a:t>
            </a:r>
            <a:r>
              <a:rPr lang="ko-KR" altLang="en-US" sz="1100" b="1" kern="1200" dirty="0">
                <a:solidFill>
                  <a:srgbClr val="FF0000"/>
                </a:solidFill>
              </a:rPr>
              <a:t> </a:t>
            </a:r>
            <a:r>
              <a:rPr lang="ko-KR" altLang="en-US" sz="1100" b="1" kern="1200" dirty="0">
                <a:solidFill>
                  <a:schemeClr val="tx1"/>
                </a:solidFill>
              </a:rPr>
              <a:t>소속 </a:t>
            </a:r>
            <a:r>
              <a:rPr lang="ko-KR" altLang="en-US" sz="1100" b="1" dirty="0">
                <a:solidFill>
                  <a:schemeClr val="tx1"/>
                </a:solidFill>
              </a:rPr>
              <a:t>기관</a:t>
            </a:r>
            <a:r>
              <a:rPr lang="ko-KR" altLang="en-US" sz="1100" b="1" kern="1200" dirty="0">
                <a:solidFill>
                  <a:schemeClr val="tx1"/>
                </a:solidFill>
              </a:rPr>
              <a:t>에서 고지한 수납기간</a:t>
            </a:r>
            <a:r>
              <a:rPr lang="ko-KR" altLang="en-US" sz="1100" b="1" dirty="0">
                <a:solidFill>
                  <a:schemeClr val="tx1"/>
                </a:solidFill>
              </a:rPr>
              <a:t>과 학점은행제 학습자 </a:t>
            </a:r>
            <a:r>
              <a:rPr lang="ko-KR" altLang="en-US" sz="1100" b="1" kern="1200" dirty="0">
                <a:solidFill>
                  <a:schemeClr val="tx1"/>
                </a:solidFill>
              </a:rPr>
              <a:t>학자금대출 실행 일정</a:t>
            </a:r>
            <a:r>
              <a:rPr lang="ko-KR" altLang="en-US" sz="1100" kern="1200" dirty="0"/>
              <a:t>이 모두 해당</a:t>
            </a:r>
            <a:br>
              <a:rPr lang="en-US" altLang="ko-KR" sz="1100" kern="1200" dirty="0"/>
            </a:br>
            <a:r>
              <a:rPr lang="en-US" altLang="ko-KR" sz="1100" kern="1200" dirty="0"/>
              <a:t> </a:t>
            </a:r>
            <a:r>
              <a:rPr lang="ko-KR" altLang="en-US" sz="1100" kern="1200" dirty="0"/>
              <a:t>하는 때 실행바랍니다</a:t>
            </a:r>
            <a:r>
              <a:rPr lang="en-US" altLang="ko-KR" sz="1100" kern="1200" dirty="0"/>
              <a:t>.</a:t>
            </a:r>
          </a:p>
          <a:p>
            <a:pPr marL="57150" lvl="1" indent="-57150" algn="l" defTabSz="444500" latinLnBrk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endParaRPr lang="ko-KR" altLang="en-US" sz="300" kern="1200" dirty="0"/>
          </a:p>
          <a:p>
            <a:pPr marL="57150" lvl="1" indent="-57150" algn="l" defTabSz="444500" latinLnBrk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100" kern="1200" dirty="0"/>
              <a:t> 기등록대출은 </a:t>
            </a:r>
            <a:r>
              <a:rPr lang="ko-KR" altLang="en-US" sz="1100" dirty="0"/>
              <a:t>기관의</a:t>
            </a:r>
            <a:r>
              <a:rPr lang="ko-KR" altLang="en-US" sz="1100" kern="1200" dirty="0"/>
              <a:t> 수납일정과 관계없이 재단</a:t>
            </a:r>
            <a:r>
              <a:rPr lang="en-US" altLang="ko-KR" sz="1100" dirty="0"/>
              <a:t> </a:t>
            </a:r>
            <a:r>
              <a:rPr lang="ko-KR" altLang="en-US" sz="1100" kern="1200" dirty="0"/>
              <a:t>학자금 대출 일정 내에 가능합니다</a:t>
            </a:r>
            <a:r>
              <a:rPr lang="en-US" altLang="ko-KR" sz="1100" kern="1200" dirty="0"/>
              <a:t>.</a:t>
            </a:r>
            <a:endParaRPr lang="ko-KR" altLang="en-US" sz="1100" kern="1200" dirty="0"/>
          </a:p>
        </p:txBody>
      </p:sp>
      <p:grpSp>
        <p:nvGrpSpPr>
          <p:cNvPr id="20" name="그룹 19"/>
          <p:cNvGrpSpPr/>
          <p:nvPr/>
        </p:nvGrpSpPr>
        <p:grpSpPr>
          <a:xfrm>
            <a:off x="333670" y="6894388"/>
            <a:ext cx="5992668" cy="754812"/>
            <a:chOff x="0" y="289755"/>
            <a:chExt cx="5992668" cy="654845"/>
          </a:xfrm>
        </p:grpSpPr>
        <p:sp>
          <p:nvSpPr>
            <p:cNvPr id="21" name="모서리가 둥근 직사각형 20"/>
            <p:cNvSpPr/>
            <p:nvPr/>
          </p:nvSpPr>
          <p:spPr>
            <a:xfrm>
              <a:off x="0" y="289755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모서리가 둥근 직사각형 4"/>
            <p:cNvSpPr/>
            <p:nvPr/>
          </p:nvSpPr>
          <p:spPr>
            <a:xfrm>
              <a:off x="31967" y="321722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l" defTabSz="533400" latinLnBrk="1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200" b="1" dirty="0"/>
                <a:t>  </a:t>
              </a:r>
              <a:r>
                <a:rPr lang="ko-KR" altLang="en-US" sz="1200" b="1" dirty="0"/>
                <a:t>여러 학점은행제 교육훈련기관에 소속되어 있습니다</a:t>
              </a:r>
              <a:r>
                <a:rPr lang="en-US" altLang="ko-KR" sz="1200" b="1" dirty="0"/>
                <a:t>.</a:t>
              </a:r>
              <a:br>
                <a:rPr lang="en-US" altLang="ko-KR" sz="1200" b="1" dirty="0"/>
              </a:br>
              <a:r>
                <a:rPr lang="ko-KR" altLang="en-US" sz="1200" b="1" dirty="0"/>
                <a:t>  몇 개의 기관에서 학점은행제 학습자 학자금대출을 지원 받을 수 있나요</a:t>
              </a:r>
              <a:r>
                <a:rPr lang="en-US" altLang="ko-KR" sz="1200" b="1" dirty="0"/>
                <a:t>?</a:t>
              </a:r>
            </a:p>
          </p:txBody>
        </p:sp>
      </p:grpSp>
      <p:sp>
        <p:nvSpPr>
          <p:cNvPr id="25" name="직사각형 24"/>
          <p:cNvSpPr/>
          <p:nvPr/>
        </p:nvSpPr>
        <p:spPr>
          <a:xfrm>
            <a:off x="119437" y="7786442"/>
            <a:ext cx="6441786" cy="8669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267" tIns="13970" rIns="78232" bIns="13970" numCol="1" spcCol="1270" anchor="t" anchorCtr="0">
            <a:noAutofit/>
          </a:bodyPr>
          <a:lstStyle/>
          <a:p>
            <a:pPr marL="84138" indent="-84138" fontAlgn="base">
              <a:buFont typeface="Arial" panose="020B0604020202020204" pitchFamily="34" charset="0"/>
              <a:buChar char="•"/>
            </a:pPr>
            <a:r>
              <a:rPr lang="en-US" altLang="ko-KR" sz="1100" b="1" dirty="0">
                <a:latin typeface="+mn-ea"/>
              </a:rPr>
              <a:t> 2026</a:t>
            </a:r>
            <a:r>
              <a:rPr lang="ko-KR" altLang="en-US" sz="1100" b="1" dirty="0">
                <a:latin typeface="+mn-ea"/>
              </a:rPr>
              <a:t>년 학점은행제 학습자 학자금대출은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최대 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개 기관</a:t>
            </a:r>
            <a:r>
              <a:rPr lang="ko-KR" altLang="en-US" sz="1100" b="1" dirty="0">
                <a:latin typeface="+mn-ea"/>
              </a:rPr>
              <a:t>의 학자금대출을 지원합니다</a:t>
            </a:r>
            <a:r>
              <a:rPr lang="en-US" altLang="ko-KR" sz="1100" b="1" dirty="0">
                <a:latin typeface="+mn-ea"/>
              </a:rPr>
              <a:t>.</a:t>
            </a:r>
          </a:p>
          <a:p>
            <a:pPr fontAlgn="base"/>
            <a:endParaRPr lang="ko-KR" altLang="en-US" sz="800" dirty="0">
              <a:latin typeface="+mn-ea"/>
            </a:endParaRPr>
          </a:p>
          <a:p>
            <a:pPr marL="84138" lvl="1" indent="-84138" defTabSz="488950">
              <a:lnSpc>
                <a:spcPct val="13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+mj-lt"/>
              </a:rPr>
              <a:t> 3</a:t>
            </a:r>
            <a:r>
              <a:rPr lang="ko-KR" altLang="en-US" sz="1100" dirty="0">
                <a:latin typeface="+mj-lt"/>
              </a:rPr>
              <a:t>개 이상 기관의 학자금대출은 지원하지 않으므로</a:t>
            </a:r>
            <a:r>
              <a:rPr lang="en-US" altLang="ko-KR" sz="1100" dirty="0">
                <a:latin typeface="+mj-lt"/>
              </a:rPr>
              <a:t>, </a:t>
            </a:r>
            <a:r>
              <a:rPr lang="ko-KR" altLang="en-US" sz="1100" dirty="0">
                <a:latin typeface="+mj-lt"/>
              </a:rPr>
              <a:t>개인의 </a:t>
            </a:r>
            <a:r>
              <a:rPr lang="ko-KR" altLang="en-US" sz="1100" dirty="0" err="1">
                <a:latin typeface="+mj-lt"/>
              </a:rPr>
              <a:t>학습비</a:t>
            </a:r>
            <a:r>
              <a:rPr lang="ko-KR" altLang="en-US" sz="1100" dirty="0">
                <a:latin typeface="+mj-lt"/>
              </a:rPr>
              <a:t> 필요상황에 따라 학자금대출  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</a:t>
            </a:r>
            <a:r>
              <a:rPr lang="ko-KR" altLang="en-US" sz="1100" dirty="0">
                <a:latin typeface="+mj-lt"/>
              </a:rPr>
              <a:t>지원 기관을 선택하시기 바랍니다</a:t>
            </a:r>
            <a:r>
              <a:rPr lang="en-US" altLang="ko-KR" sz="1100" dirty="0">
                <a:latin typeface="+mj-lt"/>
              </a:rPr>
              <a:t>.</a:t>
            </a:r>
            <a:endParaRPr lang="ko-KR" altLang="en-US" sz="1100" b="0" kern="1200" dirty="0"/>
          </a:p>
        </p:txBody>
      </p:sp>
      <p:sp>
        <p:nvSpPr>
          <p:cNvPr id="33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82095" y="89218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15</a:t>
            </a:fld>
            <a:endParaRPr lang="ko-KR" altLang="en-US"/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51737F82-762A-41FB-8C58-BFEE3B456C1E}"/>
              </a:ext>
            </a:extLst>
          </p:cNvPr>
          <p:cNvGrpSpPr/>
          <p:nvPr/>
        </p:nvGrpSpPr>
        <p:grpSpPr>
          <a:xfrm>
            <a:off x="333004" y="3149972"/>
            <a:ext cx="5994000" cy="540000"/>
            <a:chOff x="0" y="5065193"/>
            <a:chExt cx="6048672" cy="638820"/>
          </a:xfrm>
        </p:grpSpPr>
        <p:sp>
          <p:nvSpPr>
            <p:cNvPr id="47" name="모서리가 둥근 직사각형 26">
              <a:extLst>
                <a:ext uri="{FF2B5EF4-FFF2-40B4-BE49-F238E27FC236}">
                  <a16:creationId xmlns:a16="http://schemas.microsoft.com/office/drawing/2014/main" id="{26259D10-C2AB-4028-9982-22E89CFCA214}"/>
                </a:ext>
              </a:extLst>
            </p:cNvPr>
            <p:cNvSpPr/>
            <p:nvPr/>
          </p:nvSpPr>
          <p:spPr>
            <a:xfrm>
              <a:off x="0" y="5065193"/>
              <a:ext cx="6048672" cy="638820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모서리가 둥근 직사각형 4">
              <a:extLst>
                <a:ext uri="{FF2B5EF4-FFF2-40B4-BE49-F238E27FC236}">
                  <a16:creationId xmlns:a16="http://schemas.microsoft.com/office/drawing/2014/main" id="{607FA94A-1B7E-420A-8BB0-69C13CE9A50B}"/>
                </a:ext>
              </a:extLst>
            </p:cNvPr>
            <p:cNvSpPr/>
            <p:nvPr/>
          </p:nvSpPr>
          <p:spPr>
            <a:xfrm>
              <a:off x="31185" y="5096378"/>
              <a:ext cx="5986302" cy="5764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036" tIns="51036" rIns="51036" bIns="51036" numCol="1" spcCol="1270" anchor="ctr" anchorCtr="0">
              <a:noAutofit/>
            </a:bodyPr>
            <a:lstStyle/>
            <a:p>
              <a:pPr defTabSz="5954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200" b="1"/>
                <a:t> 실행 </a:t>
              </a:r>
              <a:r>
                <a:rPr lang="ko-KR" altLang="en-US" sz="1200" b="1" dirty="0"/>
                <a:t>가능시간은 어떻게 되나요</a:t>
              </a:r>
              <a:r>
                <a:rPr lang="en-US" altLang="ko-KR" sz="1200" b="1" dirty="0"/>
                <a:t>?</a:t>
              </a:r>
              <a:endParaRPr lang="ko-KR" altLang="en-US" sz="1200" b="1" dirty="0"/>
            </a:p>
          </p:txBody>
        </p:sp>
      </p:grp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6EAF20CC-4609-42EC-9EE8-7387A8911F8A}"/>
              </a:ext>
            </a:extLst>
          </p:cNvPr>
          <p:cNvSpPr/>
          <p:nvPr/>
        </p:nvSpPr>
        <p:spPr>
          <a:xfrm>
            <a:off x="175673" y="3885369"/>
            <a:ext cx="6385550" cy="120646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4374" tIns="14177" rIns="79389" bIns="14177" numCol="1" spcCol="1270" anchor="t" anchorCtr="0">
            <a:noAutofit/>
          </a:bodyPr>
          <a:lstStyle/>
          <a:p>
            <a:pPr marL="84138" indent="-84138" fontAlgn="base">
              <a:buFont typeface="Arial" panose="020B0604020202020204" pitchFamily="34" charset="0"/>
              <a:buChar char="•"/>
            </a:pPr>
            <a:r>
              <a:rPr lang="ko-KR" altLang="en-US" sz="1100" dirty="0">
                <a:latin typeface="+mj-lt"/>
              </a:rPr>
              <a:t> 대출 실행가능 시간은 </a:t>
            </a:r>
            <a:r>
              <a:rPr lang="en-US" altLang="ko-KR" sz="1100" b="1" dirty="0">
                <a:latin typeface="+mj-lt"/>
              </a:rPr>
              <a:t>09:00</a:t>
            </a:r>
            <a:r>
              <a:rPr lang="ko-KR" altLang="en-US" sz="1100" b="1" dirty="0">
                <a:latin typeface="+mj-lt"/>
              </a:rPr>
              <a:t>∼</a:t>
            </a:r>
            <a:r>
              <a:rPr lang="en-US" altLang="ko-KR" sz="1100" b="1" dirty="0">
                <a:latin typeface="+mj-lt"/>
              </a:rPr>
              <a:t>17:00</a:t>
            </a:r>
            <a:r>
              <a:rPr lang="ko-KR" altLang="en-US" sz="1100" dirty="0">
                <a:latin typeface="+mj-lt"/>
              </a:rPr>
              <a:t>입니다</a:t>
            </a:r>
            <a:r>
              <a:rPr lang="en-US" altLang="ko-KR" sz="1100" dirty="0">
                <a:latin typeface="+mj-lt"/>
              </a:rPr>
              <a:t>. (</a:t>
            </a:r>
            <a:r>
              <a:rPr lang="ko-KR" altLang="en-US" sz="1100" dirty="0">
                <a:latin typeface="+mj-lt"/>
              </a:rPr>
              <a:t>토</a:t>
            </a:r>
            <a:r>
              <a:rPr lang="en-US" altLang="ko-KR" sz="1100" dirty="0">
                <a:latin typeface="+mj-lt"/>
              </a:rPr>
              <a:t>·</a:t>
            </a:r>
            <a:r>
              <a:rPr lang="ko-KR" altLang="en-US" sz="1100" dirty="0">
                <a:latin typeface="+mj-lt"/>
              </a:rPr>
              <a:t>일 및 공휴일 제외</a:t>
            </a:r>
            <a:r>
              <a:rPr lang="en-US" altLang="ko-KR" sz="1100" dirty="0">
                <a:latin typeface="+mj-lt"/>
              </a:rPr>
              <a:t>)</a:t>
            </a:r>
          </a:p>
          <a:p>
            <a:pPr fontAlgn="base"/>
            <a:endParaRPr lang="ko-KR" altLang="en-US" sz="781" dirty="0">
              <a:latin typeface="+mj-lt"/>
            </a:endParaRPr>
          </a:p>
          <a:p>
            <a:pPr marL="84138" indent="-84138" fontAlgn="base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+mj-lt"/>
              </a:rPr>
              <a:t> 17</a:t>
            </a:r>
            <a:r>
              <a:rPr lang="ko-KR" altLang="en-US" sz="1100" dirty="0">
                <a:latin typeface="+mj-lt"/>
              </a:rPr>
              <a:t>시 이후에는 대출원장 대사작업 등 실행 사후 조치사항이 이뤄지므로 대출 실행이 불가한 점   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</a:t>
            </a:r>
            <a:r>
              <a:rPr lang="ko-KR" altLang="en-US" sz="1100" dirty="0">
                <a:latin typeface="+mj-lt"/>
              </a:rPr>
              <a:t>양해 부탁드립니다</a:t>
            </a:r>
            <a:r>
              <a:rPr lang="en-US" altLang="ko-KR" sz="1100" dirty="0">
                <a:latin typeface="+mj-lt"/>
              </a:rPr>
              <a:t>. </a:t>
            </a:r>
          </a:p>
          <a:p>
            <a:pPr fontAlgn="base"/>
            <a:endParaRPr lang="en-US" altLang="ko-KR" sz="781" dirty="0">
              <a:latin typeface="+mj-lt"/>
            </a:endParaRPr>
          </a:p>
          <a:p>
            <a:pPr marL="84138" indent="-84138" fontAlgn="base">
              <a:buFont typeface="Arial" panose="020B0604020202020204" pitchFamily="34" charset="0"/>
              <a:buChar char="•"/>
            </a:pPr>
            <a:r>
              <a:rPr lang="ko-KR" altLang="en-US" sz="1100" dirty="0">
                <a:latin typeface="+mj-lt"/>
              </a:rPr>
              <a:t> 반드시 기관 및 </a:t>
            </a:r>
            <a:r>
              <a:rPr lang="ko-KR" altLang="en-US" sz="1100" dirty="0" err="1">
                <a:latin typeface="+mj-lt"/>
              </a:rPr>
              <a:t>은행별</a:t>
            </a:r>
            <a:r>
              <a:rPr lang="ko-KR" altLang="en-US" sz="1100" dirty="0">
                <a:latin typeface="+mj-lt"/>
              </a:rPr>
              <a:t> 수납 마감기간</a:t>
            </a:r>
            <a:r>
              <a:rPr lang="en-US" altLang="ko-KR" sz="1100" dirty="0">
                <a:latin typeface="+mj-lt"/>
              </a:rPr>
              <a:t>·</a:t>
            </a:r>
            <a:r>
              <a:rPr lang="ko-KR" altLang="en-US" sz="1100" dirty="0">
                <a:latin typeface="+mj-lt"/>
              </a:rPr>
              <a:t>시간 내 실행해 주시기 바랍니다</a:t>
            </a:r>
            <a:r>
              <a:rPr lang="en-US" altLang="ko-KR" sz="1100" dirty="0">
                <a:latin typeface="+mj-lt"/>
              </a:rPr>
              <a:t>.</a:t>
            </a:r>
            <a:endParaRPr lang="ko-KR" altLang="en-US" sz="1100" dirty="0">
              <a:latin typeface="+mj-lt"/>
            </a:endParaRPr>
          </a:p>
          <a:p>
            <a:pPr marL="0" lvl="1" defTabSz="496195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</a:pPr>
            <a:endParaRPr lang="ko-KR" altLang="en-US" sz="1172" dirty="0"/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0D33292-A5AC-4151-9E76-5A3B411848FE}"/>
              </a:ext>
            </a:extLst>
          </p:cNvPr>
          <p:cNvGrpSpPr/>
          <p:nvPr/>
        </p:nvGrpSpPr>
        <p:grpSpPr>
          <a:xfrm>
            <a:off x="333004" y="5197496"/>
            <a:ext cx="5994000" cy="540000"/>
            <a:chOff x="-72008" y="0"/>
            <a:chExt cx="6032709" cy="654845"/>
          </a:xfrm>
        </p:grpSpPr>
        <p:sp>
          <p:nvSpPr>
            <p:cNvPr id="53" name="모서리가 둥근 직사각형 39">
              <a:extLst>
                <a:ext uri="{FF2B5EF4-FFF2-40B4-BE49-F238E27FC236}">
                  <a16:creationId xmlns:a16="http://schemas.microsoft.com/office/drawing/2014/main" id="{32E751EA-A622-41B0-8CA1-9EE70296772F}"/>
                </a:ext>
              </a:extLst>
            </p:cNvPr>
            <p:cNvSpPr/>
            <p:nvPr/>
          </p:nvSpPr>
          <p:spPr>
            <a:xfrm>
              <a:off x="-72008" y="0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모서리가 둥근 직사각형 4">
              <a:extLst>
                <a:ext uri="{FF2B5EF4-FFF2-40B4-BE49-F238E27FC236}">
                  <a16:creationId xmlns:a16="http://schemas.microsoft.com/office/drawing/2014/main" id="{279D079D-C4D5-455F-B70A-0C3C6653C8EF}"/>
                </a:ext>
              </a:extLst>
            </p:cNvPr>
            <p:cNvSpPr/>
            <p:nvPr/>
          </p:nvSpPr>
          <p:spPr>
            <a:xfrm>
              <a:off x="31967" y="31967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036" tIns="51036" rIns="51036" bIns="51036" numCol="1" spcCol="1270" anchor="ctr" anchorCtr="0">
              <a:noAutofit/>
            </a:bodyPr>
            <a:lstStyle/>
            <a:p>
              <a:pPr defTabSz="5954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200" b="1" dirty="0"/>
                <a:t>대출 </a:t>
              </a:r>
              <a:r>
                <a:rPr lang="ko-KR" altLang="en-US" sz="1200" b="1"/>
                <a:t>신청 후 </a:t>
              </a:r>
              <a:r>
                <a:rPr lang="ko-KR" altLang="en-US" sz="1200" b="1" dirty="0"/>
                <a:t>바로 대출 실행이 가능한가요</a:t>
              </a:r>
              <a:r>
                <a:rPr lang="en-US" altLang="ko-KR" sz="1200" b="1" dirty="0"/>
                <a:t>?</a:t>
              </a:r>
              <a:endParaRPr lang="ko-KR" altLang="en-US" sz="1200" b="1" dirty="0"/>
            </a:p>
          </p:txBody>
        </p:sp>
      </p:grp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80A61DFC-2A26-4A81-B00C-B956D60E57C6}"/>
              </a:ext>
            </a:extLst>
          </p:cNvPr>
          <p:cNvSpPr/>
          <p:nvPr/>
        </p:nvSpPr>
        <p:spPr>
          <a:xfrm>
            <a:off x="156890" y="5940163"/>
            <a:ext cx="6320748" cy="7548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2389" tIns="15594" rIns="87328" bIns="15594" numCol="1" spcCol="1270" anchor="t" anchorCtr="0">
            <a:noAutofit/>
          </a:bodyPr>
          <a:lstStyle/>
          <a:p>
            <a:pPr marL="84138" lvl="1" indent="-84138" defTabSz="545815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ko-KR" altLang="en-US" sz="1100"/>
              <a:t> 아닙니다</a:t>
            </a:r>
            <a:r>
              <a:rPr lang="en-US" altLang="ko-KR" sz="1100"/>
              <a:t>. </a:t>
            </a:r>
            <a:r>
              <a:rPr lang="ko-KR" altLang="en-US" sz="1100">
                <a:latin typeface="+mj-lt"/>
              </a:rPr>
              <a:t>대출 신청이 완료되면</a:t>
            </a:r>
            <a:r>
              <a:rPr lang="en-US" altLang="ko-KR" sz="1100">
                <a:latin typeface="+mj-lt"/>
              </a:rPr>
              <a:t> </a:t>
            </a:r>
            <a:r>
              <a:rPr lang="ko-KR" altLang="en-US" sz="1100" dirty="0">
                <a:latin typeface="+mj-lt"/>
              </a:rPr>
              <a:t>심사가 이뤄지며 </a:t>
            </a:r>
            <a:r>
              <a:rPr lang="ko-KR" altLang="en-US" sz="1100" b="1" dirty="0">
                <a:latin typeface="+mj-lt"/>
              </a:rPr>
              <a:t>심사 결과에 </a:t>
            </a:r>
            <a:r>
              <a:rPr lang="ko-KR" altLang="en-US" sz="1100" b="1">
                <a:latin typeface="+mj-lt"/>
              </a:rPr>
              <a:t>따라</a:t>
            </a:r>
            <a:r>
              <a:rPr lang="ko-KR" altLang="en-US" sz="1100">
                <a:latin typeface="+mj-lt"/>
              </a:rPr>
              <a:t> 승인 여부가 결정 됩니다</a:t>
            </a:r>
            <a:r>
              <a:rPr lang="en-US" altLang="ko-KR" sz="1200">
                <a:latin typeface="+mj-lt"/>
              </a:rPr>
              <a:t>.</a:t>
            </a:r>
          </a:p>
          <a:p>
            <a:pPr marL="191390" lvl="1" indent="-191390" defTabSz="545815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US" altLang="ko-KR" sz="400">
              <a:latin typeface="+mj-lt"/>
            </a:endParaRPr>
          </a:p>
          <a:p>
            <a:pPr marL="84138" lvl="1" indent="-84138" defTabSz="545815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ko-KR" altLang="en-US" sz="1100" spc="30">
                <a:latin typeface="+mj-lt"/>
              </a:rPr>
              <a:t> 승인된 </a:t>
            </a:r>
            <a:r>
              <a:rPr lang="ko-KR" altLang="en-US" sz="1100" spc="30" dirty="0">
                <a:latin typeface="+mj-lt"/>
              </a:rPr>
              <a:t>후에 재단 </a:t>
            </a:r>
            <a:r>
              <a:rPr lang="ko-KR" altLang="en-US" sz="1100" spc="30">
                <a:latin typeface="+mj-lt"/>
              </a:rPr>
              <a:t>홈페이지</a:t>
            </a:r>
            <a:r>
              <a:rPr lang="ko-KR" altLang="en-US" sz="1100" b="1" spc="30">
                <a:latin typeface="+mj-lt"/>
              </a:rPr>
              <a:t> ‘학점은행제 학습자 학자금대출 </a:t>
            </a:r>
            <a:r>
              <a:rPr lang="ko-KR" altLang="en-US" sz="1100" b="1" spc="30" dirty="0">
                <a:latin typeface="+mj-lt"/>
              </a:rPr>
              <a:t>실행</a:t>
            </a:r>
            <a:r>
              <a:rPr lang="en-US" altLang="ko-KR" sz="1100" b="1" spc="30" dirty="0">
                <a:latin typeface="+mj-lt"/>
              </a:rPr>
              <a:t>(</a:t>
            </a:r>
            <a:r>
              <a:rPr lang="ko-KR" altLang="en-US" sz="1100" b="1" spc="30" dirty="0">
                <a:latin typeface="+mj-lt"/>
              </a:rPr>
              <a:t>신청현황</a:t>
            </a:r>
            <a:r>
              <a:rPr lang="en-US" altLang="ko-KR" sz="1100" b="1" spc="30" dirty="0">
                <a:latin typeface="+mj-lt"/>
              </a:rPr>
              <a:t>)’ </a:t>
            </a:r>
            <a:r>
              <a:rPr lang="ko-KR" altLang="en-US" sz="1100" b="1" spc="30">
                <a:latin typeface="+mj-lt"/>
              </a:rPr>
              <a:t>화면에서 </a:t>
            </a:r>
            <a:br>
              <a:rPr lang="en-US" altLang="ko-KR" sz="1100" b="1" spc="30">
                <a:latin typeface="+mj-lt"/>
              </a:rPr>
            </a:br>
            <a:r>
              <a:rPr lang="en-US" altLang="ko-KR" sz="1100" b="1" spc="30">
                <a:latin typeface="+mj-lt"/>
              </a:rPr>
              <a:t> [</a:t>
            </a:r>
            <a:r>
              <a:rPr lang="ko-KR" altLang="en-US" sz="1100" b="1" spc="30" dirty="0">
                <a:latin typeface="+mj-lt"/>
              </a:rPr>
              <a:t>등록금 실행</a:t>
            </a:r>
            <a:r>
              <a:rPr lang="en-US" altLang="ko-KR" sz="1100" b="1" spc="30" dirty="0">
                <a:latin typeface="+mj-lt"/>
              </a:rPr>
              <a:t>]</a:t>
            </a:r>
            <a:r>
              <a:rPr lang="ko-KR" altLang="en-US" sz="1100" b="1" spc="30" dirty="0">
                <a:latin typeface="+mj-lt"/>
              </a:rPr>
              <a:t>버튼</a:t>
            </a:r>
            <a:r>
              <a:rPr lang="ko-KR" altLang="en-US" sz="1100" spc="30" dirty="0">
                <a:latin typeface="+mj-lt"/>
              </a:rPr>
              <a:t>을 눌러 실행절차를 진행합니다</a:t>
            </a:r>
            <a:r>
              <a:rPr lang="en-US" altLang="ko-KR" sz="1100" spc="30" dirty="0">
                <a:latin typeface="+mj-lt"/>
              </a:rPr>
              <a:t>.</a:t>
            </a:r>
            <a:endParaRPr lang="ko-KR" altLang="en-US" sz="1100" spc="30" dirty="0">
              <a:latin typeface="+mj-lt"/>
            </a:endParaRPr>
          </a:p>
          <a:p>
            <a:pPr marL="63797" lvl="1" indent="-63797" defTabSz="545815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endParaRPr lang="ko-KR" altLang="en-US" sz="1228" dirty="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9A2FD1FA-C21C-4E92-B3C8-74498304AE26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A504A2-3A3F-4E55-A2ED-F2D674925660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7E55E3-696B-4269-8ED6-61976A1D1620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실행관련 주요 </a:t>
            </a:r>
            <a:r>
              <a:rPr lang="en-US" altLang="ko-KR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FAQ</a:t>
            </a:r>
            <a:endParaRPr lang="ko-KR" altLang="en-US" sz="2107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0475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41556" y="300993"/>
            <a:ext cx="6511394" cy="45057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ko-K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 </a:t>
            </a:r>
            <a:r>
              <a:rPr lang="ko-KR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실행관련 주요 </a:t>
            </a:r>
            <a:r>
              <a:rPr lang="en-US" altLang="ko-K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FAQ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46549" y="1054654"/>
            <a:ext cx="6455666" cy="785454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56890" y="2109185"/>
            <a:ext cx="6373317" cy="9481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267" tIns="13970" rIns="78232" bIns="13970" numCol="1" spcCol="1270" anchor="t" anchorCtr="0">
            <a:noAutofit/>
          </a:bodyPr>
          <a:lstStyle/>
          <a:p>
            <a:pPr marL="57150" lvl="1" indent="-57150" algn="l" defTabSz="466725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en-US" altLang="ko-KR" sz="1200" dirty="0"/>
              <a:t> </a:t>
            </a:r>
            <a:r>
              <a:rPr lang="ko-KR" altLang="en-US" sz="1200" dirty="0"/>
              <a:t>추가 대출은 불가능하며</a:t>
            </a:r>
            <a:r>
              <a:rPr lang="en-US" altLang="ko-KR" sz="1200" dirty="0"/>
              <a:t>, </a:t>
            </a:r>
            <a:r>
              <a:rPr lang="ko-KR" altLang="en-US" sz="1200" dirty="0"/>
              <a:t>기존 대출 건 전액 완제 후 </a:t>
            </a:r>
            <a:r>
              <a:rPr lang="ko-KR" altLang="en-US" sz="1200" dirty="0" err="1"/>
              <a:t>재대출</a:t>
            </a:r>
            <a:r>
              <a:rPr lang="ko-KR" altLang="en-US" sz="1200" dirty="0"/>
              <a:t> 요청을 통하여 재실행이 </a:t>
            </a:r>
            <a:br>
              <a:rPr lang="en-US" altLang="ko-KR" sz="1200" dirty="0"/>
            </a:br>
            <a:r>
              <a:rPr lang="en-US" altLang="ko-KR" sz="1200" dirty="0"/>
              <a:t> </a:t>
            </a:r>
            <a:r>
              <a:rPr lang="ko-KR" altLang="en-US" sz="1200" dirty="0"/>
              <a:t>가능합니다</a:t>
            </a:r>
            <a:r>
              <a:rPr lang="en-US" altLang="ko-KR" sz="1200" dirty="0"/>
              <a:t>. </a:t>
            </a:r>
          </a:p>
          <a:p>
            <a:pPr marL="57150" lvl="1" indent="-57150" algn="l" defTabSz="466725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en-US" altLang="ko-KR" sz="1100" dirty="0"/>
              <a:t> </a:t>
            </a:r>
            <a:r>
              <a:rPr lang="ko-KR" altLang="en-US" sz="1200" dirty="0" err="1"/>
              <a:t>재대출</a:t>
            </a:r>
            <a:r>
              <a:rPr lang="ko-KR" altLang="en-US" sz="1200" dirty="0"/>
              <a:t> 요청은 재단 </a:t>
            </a:r>
            <a:r>
              <a:rPr lang="ko-KR" altLang="en-US" sz="1200" b="1" dirty="0">
                <a:solidFill>
                  <a:srgbClr val="FF0000"/>
                </a:solidFill>
              </a:rPr>
              <a:t>상담센터</a:t>
            </a:r>
            <a:r>
              <a:rPr lang="en-US" altLang="ko-KR" sz="1200" b="1" dirty="0">
                <a:solidFill>
                  <a:srgbClr val="FF0000"/>
                </a:solidFill>
              </a:rPr>
              <a:t>(1599-2000)</a:t>
            </a:r>
            <a:r>
              <a:rPr lang="ko-KR" altLang="en-US" sz="1200" dirty="0"/>
              <a:t>로 전화주시면 자세한 안내 도와드리겠습니다</a:t>
            </a:r>
            <a:r>
              <a:rPr lang="en-US" altLang="ko-KR" sz="1200" dirty="0"/>
              <a:t>.</a:t>
            </a:r>
            <a:endParaRPr lang="ko-KR" altLang="en-US" sz="1100" kern="1200" dirty="0"/>
          </a:p>
        </p:txBody>
      </p:sp>
      <p:sp>
        <p:nvSpPr>
          <p:cNvPr id="20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69395" y="89091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16</a:t>
            </a:fld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327116" y="1483206"/>
            <a:ext cx="5994000" cy="540000"/>
            <a:chOff x="0" y="5793687"/>
            <a:chExt cx="5992668" cy="654845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0" y="5793687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모서리가 둥근 직사각형 8"/>
            <p:cNvSpPr/>
            <p:nvPr/>
          </p:nvSpPr>
          <p:spPr>
            <a:xfrm>
              <a:off x="31967" y="5825654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l" defTabSz="533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200" b="1"/>
                <a:t> </a:t>
              </a:r>
              <a:r>
                <a:rPr lang="ko-KR" altLang="en-US" sz="1200" b="1"/>
                <a:t>대출 금액을 잘못 입력했습니다</a:t>
              </a:r>
              <a:r>
                <a:rPr lang="en-US" altLang="ko-KR" sz="1200" b="1"/>
                <a:t>. </a:t>
              </a:r>
              <a:r>
                <a:rPr lang="ko-KR" altLang="en-US" sz="1200" b="1"/>
                <a:t>추가로 대출 받을 수 있나요</a:t>
              </a:r>
              <a:r>
                <a:rPr lang="en-US" altLang="ko-KR" sz="1200" b="1"/>
                <a:t>?</a:t>
              </a:r>
              <a:endParaRPr lang="ko-KR" altLang="en-US" sz="1200" b="1" kern="1200" dirty="0"/>
            </a:p>
          </p:txBody>
        </p:sp>
      </p:grp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576322F-48C2-4ED7-9F8A-8C44CB162C90}"/>
              </a:ext>
            </a:extLst>
          </p:cNvPr>
          <p:cNvSpPr/>
          <p:nvPr/>
        </p:nvSpPr>
        <p:spPr>
          <a:xfrm>
            <a:off x="298405" y="4129349"/>
            <a:ext cx="6195189" cy="8928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267" tIns="13970" rIns="78232" bIns="13970" numCol="1" spcCol="1270" anchor="t" anchorCtr="0">
            <a:noAutofit/>
          </a:bodyPr>
          <a:lstStyle/>
          <a:p>
            <a:pPr marL="84138" indent="-84138" fontAlgn="base"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 네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b="1" dirty="0">
                <a:latin typeface="+mn-ea"/>
              </a:rPr>
              <a:t>미성년자의 경우</a:t>
            </a:r>
            <a:r>
              <a:rPr lang="ko-KR" altLang="en-US" sz="1200" dirty="0">
                <a:latin typeface="+mn-ea"/>
              </a:rPr>
              <a:t> 학자금대출 신청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승인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실행 내역이 부모에게 통지 됩니다</a:t>
            </a:r>
            <a:r>
              <a:rPr lang="en-US" altLang="ko-KR" sz="1200" dirty="0">
                <a:latin typeface="+mn-ea"/>
              </a:rPr>
              <a:t>. 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endParaRPr lang="ko-KR" altLang="en-US" sz="1100" dirty="0">
              <a:latin typeface="+mn-ea"/>
            </a:endParaRPr>
          </a:p>
          <a:p>
            <a:pPr marL="84138" indent="-84138" fontAlgn="base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 재단에서 지원하는 학자금대출은 정부 재원이 투입되는 정책자금임에 따라 등록금  </a:t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목적 외 사용 및 무분별한 대출 방지를 위하여 부모에게 통지됨을 양해 바랍니다</a:t>
            </a:r>
            <a:r>
              <a:rPr lang="en-US" altLang="ko-KR" sz="1200" dirty="0">
                <a:latin typeface="+mn-ea"/>
              </a:rPr>
              <a:t>.</a:t>
            </a:r>
            <a:endParaRPr lang="ko-KR" altLang="en-US" sz="1200" dirty="0">
              <a:latin typeface="+mn-ea"/>
            </a:endParaRPr>
          </a:p>
        </p:txBody>
      </p: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FB7D015E-69D6-4B41-AF4F-6886A303D3DF}"/>
              </a:ext>
            </a:extLst>
          </p:cNvPr>
          <p:cNvGrpSpPr/>
          <p:nvPr/>
        </p:nvGrpSpPr>
        <p:grpSpPr>
          <a:xfrm>
            <a:off x="327116" y="3426511"/>
            <a:ext cx="5994000" cy="540000"/>
            <a:chOff x="0" y="5793687"/>
            <a:chExt cx="5992668" cy="654845"/>
          </a:xfrm>
        </p:grpSpPr>
        <p:sp>
          <p:nvSpPr>
            <p:cNvPr id="52" name="모서리가 둥근 직사각형 35">
              <a:extLst>
                <a:ext uri="{FF2B5EF4-FFF2-40B4-BE49-F238E27FC236}">
                  <a16:creationId xmlns:a16="http://schemas.microsoft.com/office/drawing/2014/main" id="{487E32C2-794D-4E05-9341-A2797F786A7C}"/>
                </a:ext>
              </a:extLst>
            </p:cNvPr>
            <p:cNvSpPr/>
            <p:nvPr/>
          </p:nvSpPr>
          <p:spPr>
            <a:xfrm>
              <a:off x="0" y="5793687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모서리가 둥근 직사각형 8">
              <a:extLst>
                <a:ext uri="{FF2B5EF4-FFF2-40B4-BE49-F238E27FC236}">
                  <a16:creationId xmlns:a16="http://schemas.microsoft.com/office/drawing/2014/main" id="{7D6DB7FA-D07D-444F-8E24-EB2FD10C2EE8}"/>
                </a:ext>
              </a:extLst>
            </p:cNvPr>
            <p:cNvSpPr/>
            <p:nvPr/>
          </p:nvSpPr>
          <p:spPr>
            <a:xfrm>
              <a:off x="31967" y="5825654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l" defTabSz="533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200" b="1" dirty="0"/>
                <a:t> 학점은행제 학습자 학자금대출을 받을 때 부모에게 통지가 되나요</a:t>
              </a:r>
              <a:r>
                <a:rPr lang="en-US" altLang="ko-KR" sz="1200" b="1" dirty="0"/>
                <a:t>?</a:t>
              </a:r>
              <a:endParaRPr lang="ko-KR" altLang="en-US" sz="1200" b="1" kern="1200" dirty="0"/>
            </a:p>
          </p:txBody>
        </p:sp>
      </p:grp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7E4621D5-5D94-4517-A31A-A58BD377D022}"/>
              </a:ext>
            </a:extLst>
          </p:cNvPr>
          <p:cNvSpPr/>
          <p:nvPr/>
        </p:nvSpPr>
        <p:spPr>
          <a:xfrm>
            <a:off x="284902" y="6103191"/>
            <a:ext cx="5992668" cy="10072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267" tIns="13970" rIns="78232" bIns="13970" numCol="1" spcCol="1270" anchor="t" anchorCtr="0">
            <a:noAutofit/>
          </a:bodyPr>
          <a:lstStyle/>
          <a:p>
            <a:pPr marL="84138" indent="-84138" fontAlgn="base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 대출기간은 이자만 내는 ‘</a:t>
            </a:r>
            <a:r>
              <a:rPr lang="ko-KR" altLang="en-US" sz="1200" dirty="0" err="1">
                <a:latin typeface="+mn-ea"/>
              </a:rPr>
              <a:t>거치기간’과</a:t>
            </a:r>
            <a:r>
              <a:rPr lang="ko-KR" altLang="en-US" sz="1200" dirty="0">
                <a:latin typeface="+mn-ea"/>
              </a:rPr>
              <a:t> 원금을 상환하는 ‘</a:t>
            </a:r>
            <a:r>
              <a:rPr lang="ko-KR" altLang="en-US" sz="1200" dirty="0" err="1">
                <a:latin typeface="+mn-ea"/>
              </a:rPr>
              <a:t>상환기간’으로</a:t>
            </a:r>
            <a:r>
              <a:rPr lang="ko-KR" altLang="en-US" sz="1200" dirty="0">
                <a:latin typeface="+mn-ea"/>
              </a:rPr>
              <a:t> 구성됩니다</a:t>
            </a:r>
            <a:r>
              <a:rPr lang="en-US" altLang="ko-KR" sz="1200" dirty="0">
                <a:latin typeface="+mn-ea"/>
              </a:rPr>
              <a:t>. </a:t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 “</a:t>
            </a:r>
            <a:r>
              <a:rPr lang="ko-KR" altLang="en-US" sz="1200" dirty="0">
                <a:latin typeface="+mn-ea"/>
              </a:rPr>
              <a:t>학점은행제 학습자 </a:t>
            </a:r>
            <a:r>
              <a:rPr lang="ko-KR" altLang="en-US" sz="1200" dirty="0" err="1">
                <a:latin typeface="+mn-ea"/>
              </a:rPr>
              <a:t>학자금대출”은</a:t>
            </a:r>
            <a:r>
              <a:rPr lang="ko-KR" altLang="en-US" sz="1200" dirty="0">
                <a:latin typeface="+mn-ea"/>
              </a:rPr>
              <a:t> 최장 거치기간 </a:t>
            </a:r>
            <a:r>
              <a:rPr lang="en-US" altLang="ko-KR" sz="1200" dirty="0">
                <a:latin typeface="+mn-ea"/>
              </a:rPr>
              <a:t>8</a:t>
            </a:r>
            <a:r>
              <a:rPr lang="ko-KR" altLang="en-US" sz="1200" dirty="0">
                <a:latin typeface="+mn-ea"/>
              </a:rPr>
              <a:t>년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최장 상환기간 </a:t>
            </a:r>
            <a:r>
              <a:rPr lang="en-US" altLang="ko-KR" sz="1200" dirty="0">
                <a:latin typeface="+mn-ea"/>
              </a:rPr>
              <a:t>10</a:t>
            </a:r>
            <a:r>
              <a:rPr lang="ko-KR" altLang="en-US" sz="1200" dirty="0">
                <a:latin typeface="+mn-ea"/>
              </a:rPr>
              <a:t>년으로 </a:t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최장 대출기간은 </a:t>
            </a:r>
            <a:r>
              <a:rPr lang="en-US" altLang="ko-KR" sz="1200" dirty="0">
                <a:latin typeface="+mn-ea"/>
              </a:rPr>
              <a:t>18</a:t>
            </a:r>
            <a:r>
              <a:rPr lang="ko-KR" altLang="en-US" sz="1200" dirty="0">
                <a:latin typeface="+mn-ea"/>
              </a:rPr>
              <a:t>년입니다</a:t>
            </a:r>
            <a:r>
              <a:rPr lang="en-US" altLang="ko-KR" sz="1200" dirty="0">
                <a:latin typeface="+mn-ea"/>
              </a:rPr>
              <a:t>.</a:t>
            </a:r>
            <a:endParaRPr lang="en-US" altLang="ko-KR" sz="1050" dirty="0">
              <a:latin typeface="+mn-ea"/>
            </a:endParaRPr>
          </a:p>
        </p:txBody>
      </p: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24C4B323-A2BA-4B2B-9BE2-CF30EFA0F2B1}"/>
              </a:ext>
            </a:extLst>
          </p:cNvPr>
          <p:cNvGrpSpPr/>
          <p:nvPr/>
        </p:nvGrpSpPr>
        <p:grpSpPr>
          <a:xfrm>
            <a:off x="327116" y="5443870"/>
            <a:ext cx="5994000" cy="540000"/>
            <a:chOff x="0" y="5793687"/>
            <a:chExt cx="5992668" cy="654845"/>
          </a:xfrm>
        </p:grpSpPr>
        <p:sp>
          <p:nvSpPr>
            <p:cNvPr id="58" name="모서리가 둥근 직사각형 35">
              <a:extLst>
                <a:ext uri="{FF2B5EF4-FFF2-40B4-BE49-F238E27FC236}">
                  <a16:creationId xmlns:a16="http://schemas.microsoft.com/office/drawing/2014/main" id="{F3DBBD52-3BAD-4BC9-8A72-68758103B182}"/>
                </a:ext>
              </a:extLst>
            </p:cNvPr>
            <p:cNvSpPr/>
            <p:nvPr/>
          </p:nvSpPr>
          <p:spPr>
            <a:xfrm>
              <a:off x="0" y="5793687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9" name="모서리가 둥근 직사각형 8">
              <a:extLst>
                <a:ext uri="{FF2B5EF4-FFF2-40B4-BE49-F238E27FC236}">
                  <a16:creationId xmlns:a16="http://schemas.microsoft.com/office/drawing/2014/main" id="{B4842EDB-C908-4C7C-BC9F-B577E8200620}"/>
                </a:ext>
              </a:extLst>
            </p:cNvPr>
            <p:cNvSpPr/>
            <p:nvPr/>
          </p:nvSpPr>
          <p:spPr>
            <a:xfrm>
              <a:off x="31967" y="5825654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l" defTabSz="5334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200" b="1"/>
                <a:t> 대출 </a:t>
              </a:r>
              <a:r>
                <a:rPr lang="ko-KR" altLang="en-US" sz="1200" b="1" dirty="0"/>
                <a:t>약정 시</a:t>
              </a:r>
              <a:r>
                <a:rPr lang="en-US" altLang="ko-KR" sz="1200" b="1" dirty="0"/>
                <a:t>, </a:t>
              </a:r>
              <a:r>
                <a:rPr lang="ko-KR" altLang="en-US" sz="1200" b="1" dirty="0"/>
                <a:t>대출기간은 어떻게 선택할 수 있나요</a:t>
              </a:r>
              <a:r>
                <a:rPr lang="en-US" altLang="ko-KR" sz="1200" b="1" dirty="0"/>
                <a:t>?</a:t>
              </a:r>
              <a:endParaRPr lang="ko-KR" altLang="en-US" sz="1200" b="1" kern="120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A220A89-35A8-4E6E-ADDA-BC69A9F74E06}"/>
              </a:ext>
            </a:extLst>
          </p:cNvPr>
          <p:cNvSpPr txBox="1"/>
          <p:nvPr/>
        </p:nvSpPr>
        <p:spPr>
          <a:xfrm>
            <a:off x="214039" y="7974508"/>
            <a:ext cx="6320685" cy="4308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 b="1"/>
              <a:t>※ </a:t>
            </a:r>
            <a:r>
              <a:rPr lang="ko-KR" altLang="en-US" sz="1100" b="1"/>
              <a:t>자세한 내용은 한국장학재단 </a:t>
            </a:r>
            <a:r>
              <a:rPr lang="ko-KR" altLang="en-US" sz="1100" b="1">
                <a:solidFill>
                  <a:srgbClr val="FF0000"/>
                </a:solidFill>
              </a:rPr>
              <a:t>상담센터</a:t>
            </a:r>
            <a:r>
              <a:rPr lang="en-US" altLang="ko-KR" sz="1100" b="1">
                <a:solidFill>
                  <a:srgbClr val="FF0000"/>
                </a:solidFill>
              </a:rPr>
              <a:t>(1599-2000) </a:t>
            </a:r>
            <a:r>
              <a:rPr lang="ko-KR" altLang="en-US" sz="1100" b="1"/>
              <a:t>또는 </a:t>
            </a:r>
            <a:endParaRPr lang="en-US" altLang="ko-KR" sz="1100" b="1"/>
          </a:p>
          <a:p>
            <a:r>
              <a:rPr lang="en-US" altLang="ko-KR" sz="1100" b="1"/>
              <a:t>   [</a:t>
            </a:r>
            <a:r>
              <a:rPr lang="ko-KR" altLang="en-US" sz="1100" b="1"/>
              <a:t>재단 홈페이지</a:t>
            </a:r>
            <a:r>
              <a:rPr lang="en-US" altLang="ko-KR" sz="1100" b="1"/>
              <a:t>(</a:t>
            </a:r>
            <a:r>
              <a:rPr lang="en-US" altLang="ko-KR" sz="1100" b="1">
                <a:hlinkClick r:id="rId3"/>
              </a:rPr>
              <a:t>www.kosaf.go.kr</a:t>
            </a:r>
            <a:r>
              <a:rPr lang="en-US" altLang="ko-KR" sz="1100" b="1"/>
              <a:t>) &gt; </a:t>
            </a:r>
            <a:r>
              <a:rPr lang="ko-KR" altLang="en-US" sz="1100" b="1"/>
              <a:t>고객센터 </a:t>
            </a:r>
            <a:r>
              <a:rPr lang="en-US" altLang="ko-KR" sz="1100" b="1"/>
              <a:t>&gt; </a:t>
            </a:r>
            <a:r>
              <a:rPr lang="ko-KR" altLang="en-US" sz="1100" b="1"/>
              <a:t>자주묻는질문</a:t>
            </a:r>
            <a:r>
              <a:rPr lang="en-US" altLang="ko-KR" sz="1100" b="1"/>
              <a:t>(FAQ)]</a:t>
            </a:r>
            <a:r>
              <a:rPr lang="ko-KR" altLang="en-US" sz="1100" b="1"/>
              <a:t>를 통해 확인 가능합니다</a:t>
            </a:r>
            <a:r>
              <a:rPr lang="en-US" altLang="ko-KR" sz="1100"/>
              <a:t>.</a:t>
            </a:r>
            <a:endParaRPr lang="ko-KR" altLang="en-US" sz="1100"/>
          </a:p>
        </p:txBody>
      </p:sp>
    </p:spTree>
    <p:extLst>
      <p:ext uri="{BB962C8B-B14F-4D97-AF65-F5344CB8AC3E}">
        <p14:creationId xmlns:p14="http://schemas.microsoft.com/office/powerpoint/2010/main" val="3419801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9">
            <a:extLst>
              <a:ext uri="{FF2B5EF4-FFF2-40B4-BE49-F238E27FC236}">
                <a16:creationId xmlns:a16="http://schemas.microsoft.com/office/drawing/2014/main" id="{F480221C-D201-4F57-AA46-84C3393C4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03" y="4712626"/>
            <a:ext cx="6358064" cy="3064230"/>
          </a:xfrm>
          <a:prstGeom prst="rect">
            <a:avLst/>
          </a:prstGeom>
        </p:spPr>
      </p:pic>
      <p:pic>
        <p:nvPicPr>
          <p:cNvPr id="17" name="Picture 9">
            <a:extLst>
              <a:ext uri="{FF2B5EF4-FFF2-40B4-BE49-F238E27FC236}">
                <a16:creationId xmlns:a16="http://schemas.microsoft.com/office/drawing/2014/main" id="{D9E385FD-8501-464B-AEC0-EA7AD5238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03" y="1465342"/>
            <a:ext cx="6358064" cy="314232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46550" y="1171889"/>
            <a:ext cx="6455666" cy="6675186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86" tIns="45992" rIns="91986" bIns="45992" rtlCol="0" anchor="ctr"/>
          <a:lstStyle/>
          <a:p>
            <a:pPr algn="ctr"/>
            <a:endParaRPr lang="ko-KR" altLang="en-US" sz="1580"/>
          </a:p>
        </p:txBody>
      </p:sp>
      <p:graphicFrame>
        <p:nvGraphicFramePr>
          <p:cNvPr id="14" name="다이어그램 13"/>
          <p:cNvGraphicFramePr/>
          <p:nvPr>
            <p:extLst>
              <p:ext uri="{D42A27DB-BD31-4B8C-83A1-F6EECF244321}">
                <p14:modId xmlns:p14="http://schemas.microsoft.com/office/powerpoint/2010/main" val="3297410377"/>
              </p:ext>
            </p:extLst>
          </p:nvPr>
        </p:nvGraphicFramePr>
        <p:xfrm>
          <a:off x="128878" y="7844694"/>
          <a:ext cx="6634464" cy="1594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CA06F4CE-CD8E-4F38-AD75-7B938D03DB76}"/>
              </a:ext>
            </a:extLst>
          </p:cNvPr>
          <p:cNvSpPr/>
          <p:nvPr/>
        </p:nvSpPr>
        <p:spPr>
          <a:xfrm>
            <a:off x="192285" y="1462577"/>
            <a:ext cx="6365284" cy="31450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F56997D-C940-4335-9D65-1A7FAAF3E9D9}"/>
              </a:ext>
            </a:extLst>
          </p:cNvPr>
          <p:cNvSpPr/>
          <p:nvPr/>
        </p:nvSpPr>
        <p:spPr>
          <a:xfrm>
            <a:off x="192285" y="4690285"/>
            <a:ext cx="6365284" cy="308657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59C1BC7-540E-4474-B814-A9ADBC2341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3980" y="1557064"/>
            <a:ext cx="6218327" cy="29797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" name="직사각형 18"/>
          <p:cNvSpPr/>
          <p:nvPr/>
        </p:nvSpPr>
        <p:spPr>
          <a:xfrm>
            <a:off x="295074" y="3879788"/>
            <a:ext cx="252825" cy="6103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86" tIns="45992" rIns="91986" bIns="45992" rtlCol="0" anchor="ctr"/>
          <a:lstStyle/>
          <a:p>
            <a:pPr algn="ctr"/>
            <a:endParaRPr lang="ko-KR" altLang="en-US" sz="158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E3BA5AE-A978-4713-9405-1A7414CB8C80}"/>
              </a:ext>
            </a:extLst>
          </p:cNvPr>
          <p:cNvSpPr/>
          <p:nvPr/>
        </p:nvSpPr>
        <p:spPr>
          <a:xfrm>
            <a:off x="5299762" y="1835458"/>
            <a:ext cx="1131393" cy="1896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86" tIns="45992" rIns="91986" bIns="45992" rtlCol="0" anchor="ctr"/>
          <a:lstStyle/>
          <a:p>
            <a:pPr algn="ctr"/>
            <a:endParaRPr lang="ko-KR" altLang="en-US" sz="158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1AC3D048-39D2-460F-A53F-AC54890DC621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A7C005-4773-43EA-B05B-5E4136CD9411}"/>
              </a:ext>
            </a:extLst>
          </p:cNvPr>
          <p:cNvSpPr txBox="1"/>
          <p:nvPr/>
        </p:nvSpPr>
        <p:spPr>
          <a:xfrm>
            <a:off x="283983" y="182520"/>
            <a:ext cx="646607" cy="470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Ⅰ.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C0D922-18F4-42B4-AE2D-B52393ACC659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준비</a:t>
            </a:r>
          </a:p>
        </p:txBody>
      </p:sp>
      <p:pic>
        <p:nvPicPr>
          <p:cNvPr id="26" name="Picture 3">
            <a:extLst>
              <a:ext uri="{FF2B5EF4-FFF2-40B4-BE49-F238E27FC236}">
                <a16:creationId xmlns:a16="http://schemas.microsoft.com/office/drawing/2014/main" id="{BE125956-FA63-4ABB-B4DF-AAD12849A4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9503" y="864574"/>
            <a:ext cx="3071334" cy="535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C0319E51-EDFA-476A-B2F5-A7F7B08A2EAE}"/>
              </a:ext>
            </a:extLst>
          </p:cNvPr>
          <p:cNvSpPr/>
          <p:nvPr/>
        </p:nvSpPr>
        <p:spPr>
          <a:xfrm>
            <a:off x="307792" y="970024"/>
            <a:ext cx="2810385" cy="3354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580" dirty="0">
                <a:latin typeface="HY헤드라인M" pitchFamily="18" charset="-127"/>
                <a:ea typeface="HY헤드라인M" pitchFamily="18" charset="-127"/>
              </a:rPr>
              <a:t>서비스이용자 등록 및 로그인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1E4F36B-B95D-42C9-9ACC-CCC8F4E7430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4671"/>
          <a:stretch/>
        </p:blipFill>
        <p:spPr>
          <a:xfrm>
            <a:off x="199501" y="4688608"/>
            <a:ext cx="6349442" cy="308519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45D7C7D8-290C-44A8-8E3D-706E05F3B1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69058" y="2513285"/>
            <a:ext cx="2304256" cy="16448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B6838A7-003D-4FDE-B387-30981DDCF10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56536" y="1706977"/>
            <a:ext cx="814301" cy="384531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D4D01F0E-2EB7-4F1F-8A86-1DC52E7C19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08512" y="4688897"/>
            <a:ext cx="653315" cy="150430"/>
          </a:xfrm>
          <a:prstGeom prst="rect">
            <a:avLst/>
          </a:prstGeom>
        </p:spPr>
      </p:pic>
      <p:sp>
        <p:nvSpPr>
          <p:cNvPr id="25" name="모서리가 둥근 직사각형 237">
            <a:extLst>
              <a:ext uri="{FF2B5EF4-FFF2-40B4-BE49-F238E27FC236}">
                <a16:creationId xmlns:a16="http://schemas.microsoft.com/office/drawing/2014/main" id="{A3253486-9C26-43FC-A2A1-9E5F78F1302D}"/>
              </a:ext>
            </a:extLst>
          </p:cNvPr>
          <p:cNvSpPr/>
          <p:nvPr/>
        </p:nvSpPr>
        <p:spPr>
          <a:xfrm flipV="1">
            <a:off x="15579" y="654459"/>
            <a:ext cx="6763342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모서리가 둥근 직사각형 237">
            <a:extLst>
              <a:ext uri="{FF2B5EF4-FFF2-40B4-BE49-F238E27FC236}">
                <a16:creationId xmlns:a16="http://schemas.microsoft.com/office/drawing/2014/main" id="{86BEA967-B336-42CB-A4C5-DA0E5642293F}"/>
              </a:ext>
            </a:extLst>
          </p:cNvPr>
          <p:cNvSpPr/>
          <p:nvPr/>
        </p:nvSpPr>
        <p:spPr>
          <a:xfrm flipV="1">
            <a:off x="15579" y="654459"/>
            <a:ext cx="6763342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93F4389-3F79-4B9C-8344-842595169231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82ED64-1585-42E6-87E9-5E17A2BF0076}"/>
              </a:ext>
            </a:extLst>
          </p:cNvPr>
          <p:cNvSpPr txBox="1"/>
          <p:nvPr/>
        </p:nvSpPr>
        <p:spPr>
          <a:xfrm>
            <a:off x="283983" y="182520"/>
            <a:ext cx="646607" cy="470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Ⅰ.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91F8EE-DFF7-4EC4-B797-394C731C9E19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준비</a:t>
            </a: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E6CA85BF-D5CA-468F-89CA-47DCA5EA7B6C}"/>
              </a:ext>
            </a:extLst>
          </p:cNvPr>
          <p:cNvGrpSpPr/>
          <p:nvPr/>
        </p:nvGrpSpPr>
        <p:grpSpPr>
          <a:xfrm>
            <a:off x="434848" y="8054676"/>
            <a:ext cx="6178265" cy="1274611"/>
            <a:chOff x="398329" y="186758"/>
            <a:chExt cx="6178265" cy="1274611"/>
          </a:xfrm>
        </p:grpSpPr>
        <p:sp>
          <p:nvSpPr>
            <p:cNvPr id="32" name="사각형: 둥근 위쪽 모서리 31">
              <a:extLst>
                <a:ext uri="{FF2B5EF4-FFF2-40B4-BE49-F238E27FC236}">
                  <a16:creationId xmlns:a16="http://schemas.microsoft.com/office/drawing/2014/main" id="{D35CBBDC-F7D9-4B7C-AADF-66F3B96BC4BA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사각형: 둥근 위쪽 모서리 4">
              <a:extLst>
                <a:ext uri="{FF2B5EF4-FFF2-40B4-BE49-F238E27FC236}">
                  <a16:creationId xmlns:a16="http://schemas.microsoft.com/office/drawing/2014/main" id="{01198273-C8F7-449A-8366-0EE16F7AB6EE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ko-KR" altLang="en-US" sz="1200" b="1" spc="-100" dirty="0">
                  <a:latin typeface="맑은 고딕" pitchFamily="50" charset="-127"/>
                </a:rPr>
                <a:t>학자금대출 탭 </a:t>
              </a:r>
              <a:r>
                <a:rPr lang="en-US" altLang="ko-KR" sz="1200" b="1" spc="-100" dirty="0">
                  <a:latin typeface="맑은 고딕" pitchFamily="50" charset="-127"/>
                </a:rPr>
                <a:t>‘</a:t>
              </a:r>
              <a:r>
                <a:rPr lang="ko-KR" altLang="en-US" sz="1200" b="1" spc="-100" dirty="0">
                  <a:latin typeface="맑은 고딕" pitchFamily="50" charset="-127"/>
                </a:rPr>
                <a:t>학점은행제 학습자 학자금대출 실행</a:t>
              </a:r>
              <a:r>
                <a:rPr lang="en-US" altLang="ko-KR" sz="1200" b="1" spc="-100" dirty="0">
                  <a:latin typeface="맑은 고딕" pitchFamily="50" charset="-127"/>
                </a:rPr>
                <a:t>(</a:t>
              </a:r>
              <a:r>
                <a:rPr lang="ko-KR" altLang="en-US" sz="1200" b="1" spc="-100" dirty="0">
                  <a:latin typeface="맑은 고딕" pitchFamily="50" charset="-127"/>
                </a:rPr>
                <a:t>신청현황</a:t>
              </a:r>
              <a:r>
                <a:rPr lang="en-US" altLang="ko-KR" sz="1200" b="1" spc="-100" dirty="0">
                  <a:latin typeface="맑은 고딕" pitchFamily="50" charset="-127"/>
                </a:rPr>
                <a:t>)’</a:t>
              </a:r>
              <a:r>
                <a:rPr lang="ko-KR" altLang="en-US" sz="1200" b="1" spc="-100" dirty="0">
                  <a:latin typeface="맑은 고딕" pitchFamily="50" charset="-127"/>
                </a:rPr>
                <a:t>에서 대출 신청 및</a:t>
              </a:r>
              <a:endParaRPr lang="ko-KR" altLang="en-US" sz="1200" b="1" dirty="0">
                <a:highlight>
                  <a:srgbClr val="FFFF00"/>
                </a:highlight>
                <a:latin typeface="맑은 고딕" pitchFamily="50" charset="-127"/>
              </a:endParaRPr>
            </a:p>
            <a:p>
              <a:pPr lvl="0"/>
              <a:r>
                <a:rPr lang="ko-KR" altLang="en-US" sz="1200" b="1" spc="-100" dirty="0">
                  <a:latin typeface="맑은 고딕" pitchFamily="50" charset="-127"/>
                </a:rPr>
                <a:t>     심사 현황 확인</a:t>
              </a:r>
              <a:endParaRPr lang="en-US" altLang="ko-KR" sz="1200" b="1" spc="-100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spc="-100" dirty="0">
                  <a:latin typeface="맑은 고딕" pitchFamily="50" charset="-127"/>
                </a:rPr>
                <a:t>      </a:t>
              </a:r>
              <a:r>
                <a:rPr lang="en-US" altLang="ko-KR" sz="1200" b="1" spc="-100" dirty="0">
                  <a:latin typeface="맑은 고딕" pitchFamily="50" charset="-127"/>
                </a:rPr>
                <a:t>- </a:t>
              </a:r>
              <a:r>
                <a:rPr lang="ko-KR" altLang="en-US" sz="1200" b="1" spc="-100" dirty="0">
                  <a:latin typeface="맑은 고딕" pitchFamily="50" charset="-127"/>
                </a:rPr>
                <a:t> 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‘</a:t>
              </a:r>
              <a:r>
                <a:rPr lang="ko-KR" altLang="en-US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대출승인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’ </a:t>
              </a:r>
              <a:r>
                <a:rPr lang="ko-KR" altLang="en-US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인 경우 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등록금 실행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] </a:t>
              </a:r>
              <a:r>
                <a:rPr lang="ko-KR" altLang="en-US" sz="1200" b="1" spc="-100" dirty="0">
                  <a:latin typeface="맑은 고딕" pitchFamily="50" charset="-127"/>
                </a:rPr>
                <a:t>클릭 </a:t>
              </a:r>
              <a:r>
                <a:rPr lang="en-US" altLang="ko-KR" sz="1200" b="1" spc="-100" dirty="0">
                  <a:latin typeface="맑은 고딕" pitchFamily="50" charset="-127"/>
                </a:rPr>
                <a:t>&gt; </a:t>
              </a:r>
              <a:r>
                <a:rPr lang="ko-KR" altLang="en-US" sz="1200" b="1" spc="-100" dirty="0">
                  <a:latin typeface="맑은 고딕" pitchFamily="50" charset="-127"/>
                </a:rPr>
                <a:t>유의사항 확인 </a:t>
              </a:r>
              <a:r>
                <a:rPr lang="en-US" altLang="ko-KR" sz="1200" b="1" spc="-100" dirty="0">
                  <a:latin typeface="맑은 고딕" pitchFamily="50" charset="-127"/>
                </a:rPr>
                <a:t>&gt;</a:t>
              </a:r>
              <a:r>
                <a:rPr lang="ko-KR" altLang="en-US" sz="1200" b="1" spc="-100" dirty="0">
                  <a:latin typeface="맑은 고딕" pitchFamily="50" charset="-127"/>
                </a:rPr>
                <a:t> 실행 단계 진입      </a:t>
              </a:r>
              <a:endParaRPr lang="en-US" altLang="ko-KR" sz="700" b="1" spc="-100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spc="-100" dirty="0">
                  <a:latin typeface="맑은 고딕" pitchFamily="50" charset="-127"/>
                </a:rPr>
                <a:t>      - </a:t>
              </a:r>
              <a:r>
                <a:rPr lang="ko-KR" altLang="en-US" sz="1200" b="1" spc="-100" dirty="0">
                  <a:latin typeface="맑은 고딕" pitchFamily="50" charset="-127"/>
                </a:rPr>
                <a:t> 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‘</a:t>
              </a:r>
              <a:r>
                <a:rPr lang="ko-KR" altLang="en-US" sz="1200" b="1" spc="-100" dirty="0" err="1">
                  <a:solidFill>
                    <a:srgbClr val="0000FF"/>
                  </a:solidFill>
                  <a:latin typeface="맑은 고딕" pitchFamily="50" charset="-127"/>
                </a:rPr>
                <a:t>대학심사중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’ </a:t>
              </a:r>
              <a:r>
                <a:rPr lang="ko-KR" altLang="en-US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인 경우 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spc="-100" dirty="0" err="1">
                  <a:solidFill>
                    <a:srgbClr val="0000FF"/>
                  </a:solidFill>
                  <a:latin typeface="맑은 고딕" pitchFamily="50" charset="-127"/>
                </a:rPr>
                <a:t>심사중</a:t>
              </a:r>
              <a:r>
                <a:rPr lang="ko-KR" altLang="en-US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 사유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] </a:t>
              </a:r>
              <a:r>
                <a:rPr lang="ko-KR" altLang="en-US" sz="1200" b="1" spc="-100" dirty="0">
                  <a:latin typeface="맑은 고딕" pitchFamily="50" charset="-127"/>
                </a:rPr>
                <a:t>클릭 </a:t>
              </a:r>
              <a:r>
                <a:rPr lang="en-US" altLang="ko-KR" sz="1200" b="1" spc="-100" dirty="0">
                  <a:latin typeface="맑은 고딕" pitchFamily="50" charset="-127"/>
                </a:rPr>
                <a:t>&gt; </a:t>
              </a:r>
              <a:r>
                <a:rPr lang="ko-KR" altLang="en-US" sz="1200" b="1" spc="-100" dirty="0">
                  <a:latin typeface="맑은 고딕" pitchFamily="50" charset="-127"/>
                </a:rPr>
                <a:t>사유 확인</a:t>
              </a:r>
            </a:p>
            <a:p>
              <a:pPr lvl="0"/>
              <a:r>
                <a:rPr lang="ko-KR" altLang="en-US" sz="1200" b="1" spc="-100" dirty="0">
                  <a:latin typeface="맑은 고딕" pitchFamily="50" charset="-127"/>
                </a:rPr>
                <a:t>      </a:t>
              </a:r>
              <a:r>
                <a:rPr lang="en-US" altLang="ko-KR" sz="1200" b="1" spc="-100" dirty="0">
                  <a:latin typeface="맑은 고딕" pitchFamily="50" charset="-127"/>
                </a:rPr>
                <a:t>- </a:t>
              </a:r>
              <a:r>
                <a:rPr lang="ko-KR" altLang="en-US" sz="1200" b="1" spc="-100" dirty="0">
                  <a:latin typeface="맑은 고딕" pitchFamily="50" charset="-127"/>
                </a:rPr>
                <a:t> 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‘</a:t>
              </a:r>
              <a:r>
                <a:rPr lang="ko-KR" altLang="en-US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거절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’</a:t>
              </a:r>
              <a:r>
                <a:rPr lang="ko-KR" altLang="en-US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인 경우 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spc="-100" dirty="0" err="1">
                  <a:solidFill>
                    <a:srgbClr val="0000FF"/>
                  </a:solidFill>
                  <a:latin typeface="맑은 고딕" pitchFamily="50" charset="-127"/>
                </a:rPr>
                <a:t>거절사유상세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]</a:t>
              </a:r>
              <a:r>
                <a:rPr lang="ko-KR" altLang="en-US" sz="1200" b="1" spc="-100" dirty="0">
                  <a:latin typeface="맑은 고딕" pitchFamily="50" charset="-127"/>
                </a:rPr>
                <a:t> 클릭 </a:t>
              </a:r>
              <a:r>
                <a:rPr lang="en-US" altLang="ko-KR" sz="1200" b="1" spc="-100" dirty="0">
                  <a:latin typeface="맑은 고딕" pitchFamily="50" charset="-127"/>
                </a:rPr>
                <a:t>&gt;</a:t>
              </a:r>
              <a:r>
                <a:rPr lang="ko-KR" altLang="en-US" sz="1200" b="1" spc="-100" dirty="0">
                  <a:latin typeface="맑은 고딕" pitchFamily="50" charset="-127"/>
                </a:rPr>
                <a:t> 사유 확인 </a:t>
              </a:r>
            </a:p>
            <a:p>
              <a:pPr lvl="0"/>
              <a:endParaRPr lang="ko-KR" altLang="en-US" sz="1200" b="1" dirty="0">
                <a:highlight>
                  <a:srgbClr val="FFFF00"/>
                </a:highlight>
                <a:latin typeface="맑은 고딕" pitchFamily="50" charset="-127"/>
              </a:endParaRPr>
            </a:p>
          </p:txBody>
        </p:sp>
      </p:grp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116AA91E-441A-4687-B13E-A65EABFAC83B}"/>
              </a:ext>
            </a:extLst>
          </p:cNvPr>
          <p:cNvGrpSpPr/>
          <p:nvPr/>
        </p:nvGrpSpPr>
        <p:grpSpPr>
          <a:xfrm>
            <a:off x="59183" y="8041916"/>
            <a:ext cx="455751" cy="1300135"/>
            <a:chOff x="22664" y="173998"/>
            <a:chExt cx="455751" cy="1300135"/>
          </a:xfrm>
        </p:grpSpPr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836F9243-AA88-48F2-9961-14E9842FE5D8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사각형: 둥근 모서리 6">
              <a:extLst>
                <a:ext uri="{FF2B5EF4-FFF2-40B4-BE49-F238E27FC236}">
                  <a16:creationId xmlns:a16="http://schemas.microsoft.com/office/drawing/2014/main" id="{96561C84-779E-4BAD-962E-A68E107E40DA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pic>
        <p:nvPicPr>
          <p:cNvPr id="69" name="그림 68">
            <a:extLst>
              <a:ext uri="{FF2B5EF4-FFF2-40B4-BE49-F238E27FC236}">
                <a16:creationId xmlns:a16="http://schemas.microsoft.com/office/drawing/2014/main" id="{5C50B80E-B385-4EDE-ABC8-91C92FAAA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9" y="703912"/>
            <a:ext cx="6747763" cy="726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22301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모서리가 둥근 직사각형 237">
            <a:extLst>
              <a:ext uri="{FF2B5EF4-FFF2-40B4-BE49-F238E27FC236}">
                <a16:creationId xmlns:a16="http://schemas.microsoft.com/office/drawing/2014/main" id="{86BEA967-B336-42CB-A4C5-DA0E5642293F}"/>
              </a:ext>
            </a:extLst>
          </p:cNvPr>
          <p:cNvSpPr/>
          <p:nvPr/>
        </p:nvSpPr>
        <p:spPr>
          <a:xfrm flipV="1">
            <a:off x="15579" y="654459"/>
            <a:ext cx="6763342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93F4389-3F79-4B9C-8344-842595169231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82ED64-1585-42E6-87E9-5E17A2BF0076}"/>
              </a:ext>
            </a:extLst>
          </p:cNvPr>
          <p:cNvSpPr txBox="1"/>
          <p:nvPr/>
        </p:nvSpPr>
        <p:spPr>
          <a:xfrm>
            <a:off x="283983" y="182520"/>
            <a:ext cx="646607" cy="470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Ⅰ.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91F8EE-DFF7-4EC4-B797-394C731C9E19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준비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02DB23F6-F7F5-4A1E-A404-845D42FE770F}"/>
              </a:ext>
            </a:extLst>
          </p:cNvPr>
          <p:cNvGrpSpPr/>
          <p:nvPr/>
        </p:nvGrpSpPr>
        <p:grpSpPr>
          <a:xfrm>
            <a:off x="59183" y="8041916"/>
            <a:ext cx="6866458" cy="1300135"/>
            <a:chOff x="59183" y="8041916"/>
            <a:chExt cx="6866458" cy="1300135"/>
          </a:xfrm>
        </p:grpSpPr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E6CA85BF-D5CA-468F-89CA-47DCA5EA7B6C}"/>
                </a:ext>
              </a:extLst>
            </p:cNvPr>
            <p:cNvGrpSpPr/>
            <p:nvPr/>
          </p:nvGrpSpPr>
          <p:grpSpPr>
            <a:xfrm>
              <a:off x="434848" y="8054676"/>
              <a:ext cx="6490793" cy="1274611"/>
              <a:chOff x="398329" y="186758"/>
              <a:chExt cx="6490793" cy="1274611"/>
            </a:xfrm>
          </p:grpSpPr>
          <p:sp>
            <p:nvSpPr>
              <p:cNvPr id="32" name="사각형: 둥근 위쪽 모서리 31">
                <a:extLst>
                  <a:ext uri="{FF2B5EF4-FFF2-40B4-BE49-F238E27FC236}">
                    <a16:creationId xmlns:a16="http://schemas.microsoft.com/office/drawing/2014/main" id="{D35CBBDC-F7D9-4B7C-AADF-66F3B96BC4BA}"/>
                  </a:ext>
                </a:extLst>
              </p:cNvPr>
              <p:cNvSpPr/>
              <p:nvPr/>
            </p:nvSpPr>
            <p:spPr>
              <a:xfrm rot="5400000">
                <a:off x="2850156" y="-2265069"/>
                <a:ext cx="1274611" cy="6178265"/>
              </a:xfrm>
              <a:prstGeom prst="round2SameRect">
                <a:avLst/>
              </a:prstGeom>
              <a:solidFill>
                <a:srgbClr val="B7D2F4"/>
              </a:solidFill>
            </p:spPr>
            <p:style>
              <a:lnRef idx="2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3" name="사각형: 둥근 위쪽 모서리 4">
                <a:extLst>
                  <a:ext uri="{FF2B5EF4-FFF2-40B4-BE49-F238E27FC236}">
                    <a16:creationId xmlns:a16="http://schemas.microsoft.com/office/drawing/2014/main" id="{01198273-C8F7-449A-8366-0EE16F7AB6EE}"/>
                  </a:ext>
                </a:extLst>
              </p:cNvPr>
              <p:cNvSpPr txBox="1"/>
              <p:nvPr/>
            </p:nvSpPr>
            <p:spPr>
              <a:xfrm>
                <a:off x="398329" y="248978"/>
                <a:ext cx="6490793" cy="115016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4000" tIns="123825" rIns="247650" bIns="123825" numCol="1" spcCol="1270" anchor="ctr" anchorCtr="0">
                <a:noAutofit/>
              </a:bodyPr>
              <a:lstStyle/>
              <a:p>
                <a:pPr marL="171450" lvl="0" indent="-171450">
                  <a:buFont typeface="Arial" panose="020B0604020202020204" pitchFamily="34" charset="0"/>
                  <a:buChar char="•"/>
                </a:pPr>
                <a:r>
                  <a:rPr lang="ko-KR" altLang="en-US" sz="1200" b="1" spc="-100" dirty="0" err="1">
                    <a:solidFill>
                      <a:schemeClr val="tx1"/>
                    </a:solidFill>
                    <a:latin typeface="맑은 고딕" pitchFamily="50" charset="-127"/>
                  </a:rPr>
                  <a:t>기등록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 계속학습자 대출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: 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자비로 학습비를 먼저 납부한 신입생 및 재학생에게 등록금 대출 실행</a:t>
                </a:r>
                <a:endParaRPr lang="en-US" altLang="ko-KR" sz="1200" b="1" spc="-100" dirty="0">
                  <a:solidFill>
                    <a:schemeClr val="tx1"/>
                  </a:solidFill>
                  <a:latin typeface="맑은 고딕" pitchFamily="50" charset="-127"/>
                </a:endParaRPr>
              </a:p>
              <a:p>
                <a:pPr marL="171450" lvl="0" indent="-171450">
                  <a:buFont typeface="Arial" panose="020B0604020202020204" pitchFamily="34" charset="0"/>
                  <a:buChar char="•"/>
                </a:pP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대출지급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: 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소속 기관의 </a:t>
                </a:r>
                <a:r>
                  <a:rPr lang="ko-KR" altLang="en-US" sz="1200" b="1" spc="-100" dirty="0" err="1">
                    <a:solidFill>
                      <a:schemeClr val="tx1"/>
                    </a:solidFill>
                    <a:latin typeface="맑은 고딕" pitchFamily="50" charset="-127"/>
                  </a:rPr>
                  <a:t>기등록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 계속학습자 특별승인 추천 후 대출신청자 개인계좌로 지급</a:t>
                </a:r>
                <a:endParaRPr lang="en-US" altLang="ko-KR" sz="1200" b="1" spc="-100" dirty="0">
                  <a:solidFill>
                    <a:schemeClr val="tx1"/>
                  </a:solidFill>
                  <a:latin typeface="맑은 고딕" pitchFamily="50" charset="-127"/>
                </a:endParaRPr>
              </a:p>
              <a:p>
                <a:pPr marL="171450" lvl="0" indent="-171450">
                  <a:buFont typeface="Arial" panose="020B0604020202020204" pitchFamily="34" charset="0"/>
                  <a:buChar char="•"/>
                </a:pP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등록금 실행 버튼 클릭 후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, </a:t>
                </a:r>
                <a:r>
                  <a:rPr lang="ko-KR" altLang="en-US" sz="1200" b="1" spc="-100" dirty="0" err="1">
                    <a:solidFill>
                      <a:schemeClr val="tx1"/>
                    </a:solidFill>
                    <a:latin typeface="맑은 고딕" pitchFamily="50" charset="-127"/>
                  </a:rPr>
                  <a:t>기등록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 계속학습자 특별승인 사용 동의서 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‘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동의함＇ 클릭 </a:t>
                </a:r>
                <a:endParaRPr lang="en-US" altLang="ko-KR" sz="1200" b="1" spc="-100" dirty="0">
                  <a:solidFill>
                    <a:schemeClr val="tx1"/>
                  </a:solidFill>
                  <a:latin typeface="맑은 고딕" pitchFamily="50" charset="-127"/>
                </a:endParaRPr>
              </a:p>
              <a:p>
                <a:pPr lvl="0"/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 ※ 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신입생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(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군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)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의 별도 특별승인 불필요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(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특별승인 허용횟수 </a:t>
                </a:r>
                <a:r>
                  <a:rPr lang="ko-KR" altLang="en-US" sz="1200" b="1" spc="-100" dirty="0" err="1">
                    <a:solidFill>
                      <a:schemeClr val="tx1"/>
                    </a:solidFill>
                    <a:latin typeface="맑은 고딕" pitchFamily="50" charset="-127"/>
                  </a:rPr>
                  <a:t>미차감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)</a:t>
                </a:r>
              </a:p>
            </p:txBody>
          </p:sp>
        </p:grpSp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id="{116AA91E-441A-4687-B13E-A65EABFAC83B}"/>
                </a:ext>
              </a:extLst>
            </p:cNvPr>
            <p:cNvGrpSpPr/>
            <p:nvPr/>
          </p:nvGrpSpPr>
          <p:grpSpPr>
            <a:xfrm>
              <a:off x="59183" y="8041916"/>
              <a:ext cx="455751" cy="1300135"/>
              <a:chOff x="22664" y="173998"/>
              <a:chExt cx="455751" cy="1300135"/>
            </a:xfrm>
          </p:grpSpPr>
          <p:sp>
            <p:nvSpPr>
              <p:cNvPr id="27" name="사각형: 둥근 모서리 26">
                <a:extLst>
                  <a:ext uri="{FF2B5EF4-FFF2-40B4-BE49-F238E27FC236}">
                    <a16:creationId xmlns:a16="http://schemas.microsoft.com/office/drawing/2014/main" id="{836F9243-AA88-48F2-9961-14E9842FE5D8}"/>
                  </a:ext>
                </a:extLst>
              </p:cNvPr>
              <p:cNvSpPr/>
              <p:nvPr/>
            </p:nvSpPr>
            <p:spPr>
              <a:xfrm>
                <a:off x="22664" y="173998"/>
                <a:ext cx="455751" cy="1300135"/>
              </a:xfrm>
              <a:prstGeom prst="roundRect">
                <a:avLst/>
              </a:prstGeom>
              <a:solidFill>
                <a:srgbClr val="EAECF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사각형: 둥근 모서리 6">
                <a:extLst>
                  <a:ext uri="{FF2B5EF4-FFF2-40B4-BE49-F238E27FC236}">
                    <a16:creationId xmlns:a16="http://schemas.microsoft.com/office/drawing/2014/main" id="{96561C84-779E-4BAD-962E-A68E107E40DA}"/>
                  </a:ext>
                </a:extLst>
              </p:cNvPr>
              <p:cNvSpPr txBox="1"/>
              <p:nvPr/>
            </p:nvSpPr>
            <p:spPr>
              <a:xfrm>
                <a:off x="44912" y="196246"/>
                <a:ext cx="411255" cy="125563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0960" tIns="30480" rIns="60960" bIns="30480" numCol="1" spcCol="1270" anchor="ctr" anchorCtr="0">
                <a:noAutofit/>
              </a:bodyPr>
              <a:lstStyle/>
              <a:p>
                <a:pPr marL="0" lvl="0" indent="0" algn="ctr" defTabSz="7112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altLang="ko-KR" sz="1600" kern="12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동녘M" pitchFamily="18" charset="-127"/>
                    <a:ea typeface="HY동녘M" pitchFamily="18" charset="-127"/>
                  </a:rPr>
                  <a:t>Tip</a:t>
                </a:r>
                <a:endParaRPr lang="ko-KR" altLang="en-US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endParaRPr>
              </a:p>
            </p:txBody>
          </p:sp>
        </p:grpSp>
      </p:grpSp>
      <p:pic>
        <p:nvPicPr>
          <p:cNvPr id="64" name="그림 63">
            <a:extLst>
              <a:ext uri="{FF2B5EF4-FFF2-40B4-BE49-F238E27FC236}">
                <a16:creationId xmlns:a16="http://schemas.microsoft.com/office/drawing/2014/main" id="{C9CDE53F-E8DC-4DAD-A784-083C24E98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50" y="714736"/>
            <a:ext cx="6728392" cy="734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01860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그룹 24">
            <a:extLst>
              <a:ext uri="{FF2B5EF4-FFF2-40B4-BE49-F238E27FC236}">
                <a16:creationId xmlns:a16="http://schemas.microsoft.com/office/drawing/2014/main" id="{5858D64E-C752-476C-98F1-CC7A2AD13C2B}"/>
              </a:ext>
            </a:extLst>
          </p:cNvPr>
          <p:cNvGrpSpPr/>
          <p:nvPr/>
        </p:nvGrpSpPr>
        <p:grpSpPr>
          <a:xfrm>
            <a:off x="482857" y="8071785"/>
            <a:ext cx="6178265" cy="1274611"/>
            <a:chOff x="398329" y="186758"/>
            <a:chExt cx="6178265" cy="1274611"/>
          </a:xfrm>
        </p:grpSpPr>
        <p:sp>
          <p:nvSpPr>
            <p:cNvPr id="26" name="사각형: 둥근 위쪽 모서리 25">
              <a:extLst>
                <a:ext uri="{FF2B5EF4-FFF2-40B4-BE49-F238E27FC236}">
                  <a16:creationId xmlns:a16="http://schemas.microsoft.com/office/drawing/2014/main" id="{B9CF4516-4AFC-4DF5-9571-F155D97C5269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사각형: 둥근 위쪽 모서리 4">
              <a:extLst>
                <a:ext uri="{FF2B5EF4-FFF2-40B4-BE49-F238E27FC236}">
                  <a16:creationId xmlns:a16="http://schemas.microsoft.com/office/drawing/2014/main" id="{7152625F-CA50-4BD1-8E69-4DC96FCF0E17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ko-KR" altLang="en-US" sz="1200" b="1" spc="-60" dirty="0">
                  <a:latin typeface="맑은 고딕" pitchFamily="50" charset="-127"/>
                </a:rPr>
                <a:t>홈페이지 </a:t>
              </a:r>
              <a:r>
                <a:rPr lang="en-US" altLang="ko-KR" sz="1200" b="1" spc="-60" dirty="0">
                  <a:latin typeface="맑은 고딕" pitchFamily="50" charset="-127"/>
                </a:rPr>
                <a:t>‘</a:t>
              </a:r>
              <a:r>
                <a:rPr lang="ko-KR" altLang="en-US" sz="1200" b="1" spc="-60" dirty="0">
                  <a:latin typeface="맑은 고딕" pitchFamily="50" charset="-127"/>
                </a:rPr>
                <a:t>학점은행제 학습자 학자금</a:t>
              </a:r>
              <a:r>
                <a:rPr lang="ko-KR" altLang="en-US" sz="1200" b="1" dirty="0">
                  <a:latin typeface="맑은 고딕" pitchFamily="50" charset="-127"/>
                </a:rPr>
                <a:t>대출실행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신청현황</a:t>
              </a:r>
              <a:r>
                <a:rPr lang="en-US" altLang="ko-KR" sz="1200" b="1" dirty="0">
                  <a:latin typeface="맑은 고딕" pitchFamily="50" charset="-127"/>
                </a:rPr>
                <a:t>)’</a:t>
              </a:r>
              <a:r>
                <a:rPr lang="ko-KR" altLang="en-US" sz="1200" b="1" spc="-60" dirty="0">
                  <a:latin typeface="맑은 고딕" pitchFamily="50" charset="-127"/>
                </a:rPr>
                <a:t> 화면에서 </a:t>
              </a:r>
              <a:br>
                <a:rPr lang="en-US" altLang="ko-KR" sz="1200" b="1" spc="-60" dirty="0">
                  <a:latin typeface="맑은 고딕" pitchFamily="50" charset="-127"/>
                </a:rPr>
              </a:br>
              <a:r>
                <a:rPr lang="en-US" altLang="ko-KR" sz="1200" b="1" spc="-60" dirty="0">
                  <a:latin typeface="맑은 고딕" pitchFamily="50" charset="-127"/>
                </a:rPr>
                <a:t> [</a:t>
              </a:r>
              <a:r>
                <a:rPr lang="ko-KR" altLang="en-US" sz="1200" b="1" spc="-60" dirty="0">
                  <a:latin typeface="맑은 고딕" pitchFamily="50" charset="-127"/>
                </a:rPr>
                <a:t>등록금실행</a:t>
              </a:r>
              <a:r>
                <a:rPr lang="en-US" altLang="ko-KR" sz="1200" b="1" spc="-60" dirty="0">
                  <a:latin typeface="맑은 고딕" pitchFamily="50" charset="-127"/>
                </a:rPr>
                <a:t>]</a:t>
              </a:r>
              <a:r>
                <a:rPr lang="ko-KR" altLang="en-US" sz="1200" b="1" spc="-60" dirty="0">
                  <a:latin typeface="맑은 고딕" pitchFamily="50" charset="-127"/>
                </a:rPr>
                <a:t> 버튼 클릭 시</a:t>
              </a:r>
              <a:r>
                <a:rPr lang="en-US" altLang="ko-KR" sz="1200" b="1" spc="-60" dirty="0">
                  <a:latin typeface="맑은 고딕" pitchFamily="50" charset="-127"/>
                </a:rPr>
                <a:t> </a:t>
              </a:r>
              <a:r>
                <a:rPr lang="ko-KR" altLang="en-US" sz="1200" b="1" spc="-60" dirty="0">
                  <a:latin typeface="맑은 고딕" pitchFamily="50" charset="-127"/>
                </a:rPr>
                <a:t>대출 실행 페이지로 연결됨</a:t>
              </a:r>
              <a:endParaRPr lang="en-US" altLang="ko-KR" sz="1200" b="1" spc="-60" dirty="0">
                <a:latin typeface="맑은 고딕" pitchFamily="50" charset="-127"/>
              </a:endParaRPr>
            </a:p>
            <a:p>
              <a:pPr lvl="0"/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대출 신청 시 입력한 정보 확인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개인정보는 마이페이지에서 수정 가능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학자금대출 실행할 </a:t>
              </a: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소속기관</a:t>
              </a:r>
              <a:r>
                <a:rPr lang="en-US" altLang="ko-KR" sz="1200" b="1" dirty="0">
                  <a:latin typeface="맑은 고딕" pitchFamily="50" charset="-127"/>
                </a:rPr>
                <a:t>’ </a:t>
              </a:r>
              <a:r>
                <a:rPr lang="ko-KR" altLang="en-US" sz="1200" b="1" dirty="0">
                  <a:latin typeface="맑은 고딕" pitchFamily="50" charset="-127"/>
                </a:rPr>
                <a:t>재확인</a:t>
              </a:r>
            </a:p>
            <a:p>
              <a:pPr lvl="0"/>
              <a:endParaRPr lang="ko-KR" altLang="en-US" sz="1200" b="1" dirty="0">
                <a:highlight>
                  <a:srgbClr val="FFFF00"/>
                </a:highlight>
                <a:latin typeface="맑은 고딕" pitchFamily="50" charset="-127"/>
              </a:endParaRPr>
            </a:p>
          </p:txBody>
        </p: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1FBC3BF9-6D71-4A5B-AC6D-28F3B262A765}"/>
              </a:ext>
            </a:extLst>
          </p:cNvPr>
          <p:cNvGrpSpPr/>
          <p:nvPr/>
        </p:nvGrpSpPr>
        <p:grpSpPr>
          <a:xfrm>
            <a:off x="107192" y="8059025"/>
            <a:ext cx="455751" cy="1300135"/>
            <a:chOff x="22664" y="173998"/>
            <a:chExt cx="455751" cy="1300135"/>
          </a:xfrm>
        </p:grpSpPr>
        <p:sp>
          <p:nvSpPr>
            <p:cNvPr id="33" name="사각형: 둥근 모서리 32">
              <a:extLst>
                <a:ext uri="{FF2B5EF4-FFF2-40B4-BE49-F238E27FC236}">
                  <a16:creationId xmlns:a16="http://schemas.microsoft.com/office/drawing/2014/main" id="{E8A129A2-3810-4C18-BDB6-34E809ABE0FB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사각형: 둥근 모서리 6">
              <a:extLst>
                <a:ext uri="{FF2B5EF4-FFF2-40B4-BE49-F238E27FC236}">
                  <a16:creationId xmlns:a16="http://schemas.microsoft.com/office/drawing/2014/main" id="{AA46B2F1-6348-4B48-BDAB-1629CC84671C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24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69395" y="89091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37" name="모서리가 둥근 직사각형 237">
            <a:extLst>
              <a:ext uri="{FF2B5EF4-FFF2-40B4-BE49-F238E27FC236}">
                <a16:creationId xmlns:a16="http://schemas.microsoft.com/office/drawing/2014/main" id="{48D7BBF7-C8A8-4BFC-815B-B40BC40F4922}"/>
              </a:ext>
            </a:extLst>
          </p:cNvPr>
          <p:cNvSpPr/>
          <p:nvPr/>
        </p:nvSpPr>
        <p:spPr>
          <a:xfrm flipV="1">
            <a:off x="15579" y="654459"/>
            <a:ext cx="6763342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DBA86150-A558-4512-B56E-3BF5E334EA54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1BE9A1-36F9-4004-87BF-D7F8F5FD3610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7CD1705-DE0D-4888-91D8-C228D1DE5738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30" name="그림 29">
            <a:extLst>
              <a:ext uri="{FF2B5EF4-FFF2-40B4-BE49-F238E27FC236}">
                <a16:creationId xmlns:a16="http://schemas.microsoft.com/office/drawing/2014/main" id="{ACA2E301-AB91-4AA5-9228-79A988232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8" y="699687"/>
            <a:ext cx="6747763" cy="729711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69395" y="89091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20" name="모서리가 둥근 직사각형 237">
            <a:extLst>
              <a:ext uri="{FF2B5EF4-FFF2-40B4-BE49-F238E27FC236}">
                <a16:creationId xmlns:a16="http://schemas.microsoft.com/office/drawing/2014/main" id="{A4ED6782-3004-4AC8-975C-2C94808E3F5B}"/>
              </a:ext>
            </a:extLst>
          </p:cNvPr>
          <p:cNvSpPr/>
          <p:nvPr/>
        </p:nvSpPr>
        <p:spPr>
          <a:xfrm flipV="1">
            <a:off x="15579" y="654459"/>
            <a:ext cx="6763342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86E91D1-A9A4-476C-B06C-74A5DBB7FD98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5947FD-2259-4767-851A-99C8E4EFD5B4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1224805-C47C-4EF9-ABB4-A6C4B05854DA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C03CA248-3C27-4EDC-BCDB-EB7AA462748E}"/>
              </a:ext>
            </a:extLst>
          </p:cNvPr>
          <p:cNvGrpSpPr/>
          <p:nvPr/>
        </p:nvGrpSpPr>
        <p:grpSpPr>
          <a:xfrm>
            <a:off x="495349" y="8095316"/>
            <a:ext cx="6178265" cy="1274611"/>
            <a:chOff x="398329" y="186758"/>
            <a:chExt cx="6178265" cy="1274611"/>
          </a:xfrm>
        </p:grpSpPr>
        <p:sp>
          <p:nvSpPr>
            <p:cNvPr id="32" name="사각형: 둥근 위쪽 모서리 31">
              <a:extLst>
                <a:ext uri="{FF2B5EF4-FFF2-40B4-BE49-F238E27FC236}">
                  <a16:creationId xmlns:a16="http://schemas.microsoft.com/office/drawing/2014/main" id="{0C7816BC-2700-4447-9D9B-6CC07FC5CBE3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사각형: 둥근 위쪽 모서리 4">
              <a:extLst>
                <a:ext uri="{FF2B5EF4-FFF2-40B4-BE49-F238E27FC236}">
                  <a16:creationId xmlns:a16="http://schemas.microsoft.com/office/drawing/2014/main" id="{FB4722CE-B663-4920-BA8E-9AC77A240BD8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계좌정보 등록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 err="1">
                  <a:latin typeface="맑은 고딕" pitchFamily="50" charset="-127"/>
                </a:rPr>
                <a:t>자동이체계좌</a:t>
              </a:r>
              <a:r>
                <a:rPr lang="ko-KR" altLang="en-US" sz="1200" b="1" dirty="0">
                  <a:latin typeface="맑은 고딕" pitchFamily="50" charset="-127"/>
                </a:rPr>
                <a:t> 및 본인입출금 계좌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  </a:t>
              </a:r>
              <a:r>
                <a:rPr lang="ko-KR" altLang="en-US" sz="1200" b="1" dirty="0" err="1">
                  <a:latin typeface="맑은 고딕" pitchFamily="50" charset="-127"/>
                </a:rPr>
                <a:t>자동이체계좌</a:t>
              </a:r>
              <a:r>
                <a:rPr lang="en-US" altLang="ko-KR" sz="1200" b="1" dirty="0">
                  <a:latin typeface="맑은 고딕" pitchFamily="50" charset="-127"/>
                </a:rPr>
                <a:t>: </a:t>
              </a:r>
              <a:r>
                <a:rPr lang="ko-KR" altLang="en-US" sz="1200" b="1" dirty="0">
                  <a:latin typeface="맑은 고딕" pitchFamily="50" charset="-127"/>
                </a:rPr>
                <a:t>이자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원리금 상환용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  </a:t>
              </a:r>
              <a:r>
                <a:rPr lang="ko-KR" altLang="en-US" sz="1200" b="1" dirty="0">
                  <a:latin typeface="맑은 고딕" pitchFamily="50" charset="-127"/>
                </a:rPr>
                <a:t>본인입출금계좌</a:t>
              </a:r>
              <a:r>
                <a:rPr lang="en-US" altLang="ko-KR" sz="1200" b="1" dirty="0">
                  <a:latin typeface="맑은 고딕" pitchFamily="50" charset="-127"/>
                </a:rPr>
                <a:t>: </a:t>
              </a:r>
              <a:r>
                <a:rPr lang="ko-KR" altLang="en-US" sz="1200" b="1" dirty="0">
                  <a:latin typeface="맑은 고딕" pitchFamily="50" charset="-127"/>
                </a:rPr>
                <a:t>등록금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en-US" altLang="ko-KR" sz="1200" b="1" dirty="0">
                  <a:latin typeface="맑은 고딕" pitchFamily="50" charset="-127"/>
                </a:rPr>
                <a:t>) </a:t>
              </a:r>
              <a:r>
                <a:rPr lang="ko-KR" altLang="en-US" sz="1200" b="1" dirty="0">
                  <a:latin typeface="맑은 고딕" pitchFamily="50" charset="-127"/>
                </a:rPr>
                <a:t>반환용</a:t>
              </a:r>
              <a:endParaRPr lang="en-US" altLang="ko-KR" sz="1200" b="1" dirty="0">
                <a:highlight>
                  <a:srgbClr val="FFFF00"/>
                </a:highlight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기존에 등록된 계좌 사용 시 </a:t>
              </a:r>
              <a:r>
                <a:rPr lang="en-US" altLang="ko-KR" sz="1200" b="1" dirty="0">
                  <a:latin typeface="맑은 고딕" pitchFamily="50" charset="-127"/>
                </a:rPr>
                <a:t>“</a:t>
              </a:r>
              <a:r>
                <a:rPr lang="ko-KR" altLang="en-US" sz="1200" b="1" dirty="0">
                  <a:latin typeface="맑은 고딕" pitchFamily="50" charset="-127"/>
                </a:rPr>
                <a:t>수취계좌 조회＂ 필요</a:t>
              </a:r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306B395-8D54-41C0-87F8-259F7A2605A2}"/>
              </a:ext>
            </a:extLst>
          </p:cNvPr>
          <p:cNvGrpSpPr/>
          <p:nvPr/>
        </p:nvGrpSpPr>
        <p:grpSpPr>
          <a:xfrm>
            <a:off x="119684" y="8082556"/>
            <a:ext cx="455751" cy="1300135"/>
            <a:chOff x="22664" y="173998"/>
            <a:chExt cx="455751" cy="1300135"/>
          </a:xfrm>
        </p:grpSpPr>
        <p:sp>
          <p:nvSpPr>
            <p:cNvPr id="35" name="사각형: 둥근 모서리 34">
              <a:extLst>
                <a:ext uri="{FF2B5EF4-FFF2-40B4-BE49-F238E27FC236}">
                  <a16:creationId xmlns:a16="http://schemas.microsoft.com/office/drawing/2014/main" id="{068A55E6-AF82-43FC-A59C-0BFBD6FCEFDE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사각형: 둥근 모서리 6">
              <a:extLst>
                <a:ext uri="{FF2B5EF4-FFF2-40B4-BE49-F238E27FC236}">
                  <a16:creationId xmlns:a16="http://schemas.microsoft.com/office/drawing/2014/main" id="{D5FE77B2-291D-4756-82C0-DA9DF01FA070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37" name="슬라이드 번호 개체 틀 1">
            <a:extLst>
              <a:ext uri="{FF2B5EF4-FFF2-40B4-BE49-F238E27FC236}">
                <a16:creationId xmlns:a16="http://schemas.microsoft.com/office/drawing/2014/main" id="{312D5BF7-1F40-48F1-8426-C58FFB9B2A25}"/>
              </a:ext>
            </a:extLst>
          </p:cNvPr>
          <p:cNvSpPr txBox="1">
            <a:spLocks/>
          </p:cNvSpPr>
          <p:nvPr/>
        </p:nvSpPr>
        <p:spPr>
          <a:xfrm>
            <a:off x="4881887" y="8932726"/>
            <a:ext cx="1585384" cy="511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6</a:t>
            </a:fld>
            <a:endParaRPr lang="ko-KR" altLang="en-US"/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6D8B2D5A-3103-4311-8E3F-61E2A33A30DD}"/>
              </a:ext>
            </a:extLst>
          </p:cNvPr>
          <p:cNvGrpSpPr/>
          <p:nvPr/>
        </p:nvGrpSpPr>
        <p:grpSpPr>
          <a:xfrm>
            <a:off x="868824" y="8480849"/>
            <a:ext cx="205254" cy="210425"/>
            <a:chOff x="-2250355" y="9105230"/>
            <a:chExt cx="245955" cy="245955"/>
          </a:xfrm>
        </p:grpSpPr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652AF59C-E734-40B4-9A5F-BAE936945CCD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0" name="자유형: 도형 39">
              <a:extLst>
                <a:ext uri="{FF2B5EF4-FFF2-40B4-BE49-F238E27FC236}">
                  <a16:creationId xmlns:a16="http://schemas.microsoft.com/office/drawing/2014/main" id="{90CDB729-C07C-4F24-8B18-8A514F047E98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7A77B023-12A0-460B-987F-0A58233065AF}"/>
              </a:ext>
            </a:extLst>
          </p:cNvPr>
          <p:cNvGrpSpPr/>
          <p:nvPr/>
        </p:nvGrpSpPr>
        <p:grpSpPr>
          <a:xfrm>
            <a:off x="868824" y="8798036"/>
            <a:ext cx="205254" cy="210425"/>
            <a:chOff x="-2250355" y="9105230"/>
            <a:chExt cx="245955" cy="245955"/>
          </a:xfrm>
        </p:grpSpPr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83D049C8-2C7C-4608-981A-DE6BD7BD6E75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3" name="자유형: 도형 42">
              <a:extLst>
                <a:ext uri="{FF2B5EF4-FFF2-40B4-BE49-F238E27FC236}">
                  <a16:creationId xmlns:a16="http://schemas.microsoft.com/office/drawing/2014/main" id="{1C4BE2FA-4D64-4F97-BF72-05E9BDA61B0E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pic>
        <p:nvPicPr>
          <p:cNvPr id="50" name="그림 49">
            <a:extLst>
              <a:ext uri="{FF2B5EF4-FFF2-40B4-BE49-F238E27FC236}">
                <a16:creationId xmlns:a16="http://schemas.microsoft.com/office/drawing/2014/main" id="{96C9E9F6-FB44-4497-BFD7-A8834A847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6" y="739958"/>
            <a:ext cx="6707432" cy="728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93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69395" y="89091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26" name="슬라이드 번호 개체 틀 1">
            <a:extLst>
              <a:ext uri="{FF2B5EF4-FFF2-40B4-BE49-F238E27FC236}">
                <a16:creationId xmlns:a16="http://schemas.microsoft.com/office/drawing/2014/main" id="{B6F2EF6E-CE09-46CC-883A-6DB93AAE1654}"/>
              </a:ext>
            </a:extLst>
          </p:cNvPr>
          <p:cNvSpPr txBox="1">
            <a:spLocks/>
          </p:cNvSpPr>
          <p:nvPr/>
        </p:nvSpPr>
        <p:spPr>
          <a:xfrm>
            <a:off x="4859063" y="8940168"/>
            <a:ext cx="1585384" cy="511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7</a:t>
            </a:fld>
            <a:endParaRPr lang="ko-KR" altLang="en-US"/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E73D6FA1-D61C-4C26-9880-055C786F0BA7}"/>
              </a:ext>
            </a:extLst>
          </p:cNvPr>
          <p:cNvGrpSpPr/>
          <p:nvPr/>
        </p:nvGrpSpPr>
        <p:grpSpPr>
          <a:xfrm>
            <a:off x="475067" y="8110736"/>
            <a:ext cx="6177883" cy="1300135"/>
            <a:chOff x="398329" y="186758"/>
            <a:chExt cx="6178265" cy="1274611"/>
          </a:xfrm>
        </p:grpSpPr>
        <p:sp>
          <p:nvSpPr>
            <p:cNvPr id="30" name="사각형: 둥근 위쪽 모서리 29">
              <a:extLst>
                <a:ext uri="{FF2B5EF4-FFF2-40B4-BE49-F238E27FC236}">
                  <a16:creationId xmlns:a16="http://schemas.microsoft.com/office/drawing/2014/main" id="{489614F1-EF9A-401E-88A4-8AC6170942FF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사각형: 둥근 위쪽 모서리 4">
              <a:extLst>
                <a:ext uri="{FF2B5EF4-FFF2-40B4-BE49-F238E27FC236}">
                  <a16:creationId xmlns:a16="http://schemas.microsoft.com/office/drawing/2014/main" id="{0C5775CB-4D70-4539-9E89-5EF32B08C98B}"/>
                </a:ext>
              </a:extLst>
            </p:cNvPr>
            <p:cNvSpPr txBox="1"/>
            <p:nvPr/>
          </p:nvSpPr>
          <p:spPr>
            <a:xfrm>
              <a:off x="398330" y="248977"/>
              <a:ext cx="6116044" cy="11540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신규계좌 등록 시 </a:t>
              </a:r>
              <a:r>
                <a:rPr lang="en-US" altLang="ko-KR" sz="1200" b="1" dirty="0">
                  <a:latin typeface="맑은 고딕" pitchFamily="50" charset="-127"/>
                </a:rPr>
                <a:t>“</a:t>
              </a:r>
              <a:r>
                <a:rPr lang="ko-KR" altLang="en-US" sz="1200" b="1" dirty="0">
                  <a:latin typeface="맑은 고딕" pitchFamily="50" charset="-127"/>
                </a:rPr>
                <a:t>수취계좌 조회</a:t>
              </a:r>
              <a:r>
                <a:rPr lang="en-US" altLang="ko-KR" sz="1200" b="1" dirty="0">
                  <a:latin typeface="맑은 고딕" pitchFamily="50" charset="-127"/>
                </a:rPr>
                <a:t>” </a:t>
              </a:r>
              <a:r>
                <a:rPr lang="ko-KR" altLang="en-US" sz="1200" b="1" dirty="0">
                  <a:latin typeface="맑은 고딕" pitchFamily="50" charset="-127"/>
                </a:rPr>
                <a:t>필요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신규등록 에러 시 우회경로 이용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r>
                <a:rPr lang="en-US" altLang="ko-KR" sz="1200" b="1" dirty="0">
                  <a:latin typeface="맑은 고딕" pitchFamily="50" charset="-127"/>
                </a:rPr>
                <a:t>  - </a:t>
              </a:r>
              <a:r>
                <a:rPr lang="ko-KR" altLang="en-US" sz="1200" b="1" dirty="0">
                  <a:latin typeface="맑은 고딕" pitchFamily="50" charset="-127"/>
                </a:rPr>
                <a:t>학자금대출 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 err="1">
                  <a:latin typeface="맑은 고딕" pitchFamily="50" charset="-127"/>
                </a:rPr>
                <a:t>학자금뱅킹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학자금대출 상환지원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대출원리금 자동이체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자동이체   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r>
                <a:rPr lang="en-US" altLang="ko-KR" sz="1200" b="1" dirty="0">
                  <a:latin typeface="맑은 고딕" pitchFamily="50" charset="-127"/>
                </a:rPr>
                <a:t>    </a:t>
              </a:r>
              <a:r>
                <a:rPr lang="ko-KR" altLang="en-US" sz="1200" b="1" dirty="0">
                  <a:latin typeface="맑은 고딕" pitchFamily="50" charset="-127"/>
                </a:rPr>
                <a:t>계좌등록</a:t>
              </a:r>
              <a:endParaRPr lang="ko-KR" altLang="en-US" sz="1200" dirty="0"/>
            </a:p>
            <a:p>
              <a:pPr lvl="0"/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78769E70-9F3C-4399-AAB5-CC68CA239714}"/>
              </a:ext>
            </a:extLst>
          </p:cNvPr>
          <p:cNvGrpSpPr/>
          <p:nvPr/>
        </p:nvGrpSpPr>
        <p:grpSpPr>
          <a:xfrm>
            <a:off x="109685" y="8110736"/>
            <a:ext cx="455751" cy="1400375"/>
            <a:chOff x="22664" y="173998"/>
            <a:chExt cx="455751" cy="1371425"/>
          </a:xfrm>
        </p:grpSpPr>
        <p:sp>
          <p:nvSpPr>
            <p:cNvPr id="34" name="사각형: 둥근 모서리 33">
              <a:extLst>
                <a:ext uri="{FF2B5EF4-FFF2-40B4-BE49-F238E27FC236}">
                  <a16:creationId xmlns:a16="http://schemas.microsoft.com/office/drawing/2014/main" id="{BCF8EE2B-9EC5-4E9B-8A23-DEC69DE34D4E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사각형: 둥근 모서리 6">
              <a:extLst>
                <a:ext uri="{FF2B5EF4-FFF2-40B4-BE49-F238E27FC236}">
                  <a16:creationId xmlns:a16="http://schemas.microsoft.com/office/drawing/2014/main" id="{1F36C883-B5B2-4F64-84AD-0A5BF1AD1EAF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3491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42" name="슬라이드 번호 개체 틀 1">
            <a:extLst>
              <a:ext uri="{FF2B5EF4-FFF2-40B4-BE49-F238E27FC236}">
                <a16:creationId xmlns:a16="http://schemas.microsoft.com/office/drawing/2014/main" id="{9E8149D5-9FF4-42B3-9769-631472C1DCF2}"/>
              </a:ext>
            </a:extLst>
          </p:cNvPr>
          <p:cNvSpPr txBox="1">
            <a:spLocks/>
          </p:cNvSpPr>
          <p:nvPr/>
        </p:nvSpPr>
        <p:spPr>
          <a:xfrm>
            <a:off x="4871555" y="8963699"/>
            <a:ext cx="1585384" cy="511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53" name="모서리가 둥근 직사각형 237">
            <a:extLst>
              <a:ext uri="{FF2B5EF4-FFF2-40B4-BE49-F238E27FC236}">
                <a16:creationId xmlns:a16="http://schemas.microsoft.com/office/drawing/2014/main" id="{9C8358EE-66FF-4205-BE64-53BF3FD8186B}"/>
              </a:ext>
            </a:extLst>
          </p:cNvPr>
          <p:cNvSpPr/>
          <p:nvPr/>
        </p:nvSpPr>
        <p:spPr>
          <a:xfrm flipV="1">
            <a:off x="15579" y="654459"/>
            <a:ext cx="6763342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45C8C7C4-CF13-49EE-B0AD-E1A0CE7DF4E2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F3BC0B2-00E6-41C9-9516-628C07224E89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6FA7F86-FA46-4F64-AEB3-B583476ABC73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6CD48877-0F99-41F7-9A2C-29536DF68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1" y="733562"/>
            <a:ext cx="6747763" cy="736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11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>
            <a:extLst>
              <a:ext uri="{FF2B5EF4-FFF2-40B4-BE49-F238E27FC236}">
                <a16:creationId xmlns:a16="http://schemas.microsoft.com/office/drawing/2014/main" id="{3218DBEC-23DA-4B0F-A122-7DDDD0A1445F}"/>
              </a:ext>
            </a:extLst>
          </p:cNvPr>
          <p:cNvGrpSpPr/>
          <p:nvPr/>
        </p:nvGrpSpPr>
        <p:grpSpPr>
          <a:xfrm>
            <a:off x="592755" y="6970410"/>
            <a:ext cx="6061547" cy="2553558"/>
            <a:chOff x="398330" y="186758"/>
            <a:chExt cx="6178265" cy="1274611"/>
          </a:xfrm>
        </p:grpSpPr>
        <p:sp>
          <p:nvSpPr>
            <p:cNvPr id="24" name="사각형: 둥근 위쪽 모서리 23">
              <a:extLst>
                <a:ext uri="{FF2B5EF4-FFF2-40B4-BE49-F238E27FC236}">
                  <a16:creationId xmlns:a16="http://schemas.microsoft.com/office/drawing/2014/main" id="{8F7936AA-AAA3-4254-90D9-60CD15664E7B}"/>
                </a:ext>
              </a:extLst>
            </p:cNvPr>
            <p:cNvSpPr/>
            <p:nvPr/>
          </p:nvSpPr>
          <p:spPr>
            <a:xfrm rot="5400000">
              <a:off x="2850157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사각형: 둥근 위쪽 모서리 4">
              <a:extLst>
                <a:ext uri="{FF2B5EF4-FFF2-40B4-BE49-F238E27FC236}">
                  <a16:creationId xmlns:a16="http://schemas.microsoft.com/office/drawing/2014/main" id="{26BD21A6-4FA2-40F6-BEC9-EDEF4E90F12F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학점은행제 기관에서 업로드한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합계로 구성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필수경비 </a:t>
              </a:r>
              <a:r>
                <a:rPr lang="en-US" altLang="ko-KR" sz="1200" b="1" dirty="0">
                  <a:latin typeface="맑은 고딕" pitchFamily="50" charset="-127"/>
                </a:rPr>
                <a:t>+ </a:t>
              </a:r>
              <a:r>
                <a:rPr lang="ko-KR" altLang="en-US" sz="1200" b="1" dirty="0">
                  <a:latin typeface="맑은 고딕" pitchFamily="50" charset="-127"/>
                </a:rPr>
                <a:t>선택경비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대출금액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=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합계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–</a:t>
              </a:r>
              <a:r>
                <a:rPr lang="ko-KR" altLang="en-US" sz="1200" b="1" dirty="0">
                  <a:latin typeface="맑은 고딕" pitchFamily="50" charset="-127"/>
                </a:rPr>
                <a:t>타기관학자금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–</a:t>
              </a:r>
              <a:r>
                <a:rPr lang="ko-KR" altLang="en-US" sz="1200" b="1" dirty="0">
                  <a:latin typeface="맑은 고딕" pitchFamily="50" charset="-127"/>
                </a:rPr>
                <a:t>장학금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–</a:t>
              </a:r>
              <a:r>
                <a:rPr lang="ko-KR" altLang="en-US" sz="1200" b="1" dirty="0">
                  <a:latin typeface="맑은 고딕" pitchFamily="50" charset="-127"/>
                </a:rPr>
                <a:t>예치금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–</a:t>
              </a:r>
              <a:r>
                <a:rPr lang="ko-KR" altLang="en-US" sz="1200" b="1" dirty="0">
                  <a:latin typeface="맑은 고딕" pitchFamily="50" charset="-127"/>
                </a:rPr>
                <a:t>본인납부금액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  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본인납부금액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r>
                <a:rPr lang="ko-KR" altLang="en-US" sz="1200" b="1" dirty="0">
                  <a:latin typeface="맑은 고딕" pitchFamily="50" charset="-127"/>
                </a:rPr>
                <a:t> 본인 입출금계좌에서 해당 금액 출금하고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재단 대출금액과            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r>
                <a:rPr lang="en-US" altLang="ko-KR" sz="1200" b="1" dirty="0">
                  <a:latin typeface="맑은 고딕" pitchFamily="50" charset="-127"/>
                </a:rPr>
                <a:t>                            </a:t>
              </a:r>
              <a:r>
                <a:rPr lang="ko-KR" altLang="en-US" sz="1200" b="1" dirty="0">
                  <a:latin typeface="맑은 고딕" pitchFamily="50" charset="-127"/>
                </a:rPr>
                <a:t>합한 금액을 학점은행제 기관으로 입금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                     </a:t>
              </a:r>
              <a:r>
                <a:rPr lang="en-US" altLang="ko-KR" sz="1200" dirty="0">
                  <a:latin typeface="맑은 고딕" pitchFamily="50" charset="-127"/>
                </a:rPr>
                <a:t>※ </a:t>
              </a:r>
              <a:r>
                <a:rPr lang="ko-KR" altLang="en-US" sz="1200" dirty="0">
                  <a:latin typeface="맑은 고딕" pitchFamily="50" charset="-127"/>
                </a:rPr>
                <a:t>입출금계좌 잔고 부족 시 실행오류 발생</a:t>
              </a:r>
              <a:endParaRPr lang="en-US" altLang="ko-KR" sz="1200" dirty="0">
                <a:latin typeface="맑은 고딕" pitchFamily="50" charset="-127"/>
              </a:endParaRPr>
            </a:p>
            <a:p>
              <a:pPr lvl="0"/>
              <a:endParaRPr lang="ko-KR" altLang="en-US" sz="1200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   </a:t>
              </a:r>
              <a:r>
                <a:rPr lang="ko-KR" altLang="en-US" sz="1200" b="1" u="sng" dirty="0">
                  <a:latin typeface="맑은 고딕" pitchFamily="50" charset="-127"/>
                </a:rPr>
                <a:t>최소 대출 금액 </a:t>
              </a:r>
              <a:r>
                <a:rPr lang="en-US" altLang="en-US" sz="1200" b="1" u="sng" dirty="0">
                  <a:latin typeface="맑은 고딕" pitchFamily="50" charset="-127"/>
                  <a:ea typeface="맑은 고딕" pitchFamily="50" charset="-127"/>
                </a:rPr>
                <a:t>: </a:t>
              </a:r>
              <a:r>
                <a:rPr lang="ko-KR" altLang="en-US" sz="1200" b="1" u="sng" dirty="0">
                  <a:latin typeface="맑은 고딕" pitchFamily="50" charset="-127"/>
                </a:rPr>
                <a:t>등록금 </a:t>
              </a:r>
              <a:r>
                <a:rPr lang="en-US" altLang="en-US" sz="1200" b="1" u="sng" dirty="0">
                  <a:latin typeface="맑은 고딕" pitchFamily="50" charset="-127"/>
                  <a:ea typeface="맑은 고딕" pitchFamily="50" charset="-127"/>
                </a:rPr>
                <a:t>10</a:t>
              </a:r>
              <a:r>
                <a:rPr lang="ko-KR" altLang="en-US" sz="1200" b="1" u="sng" dirty="0">
                  <a:latin typeface="맑은 고딕" pitchFamily="50" charset="-127"/>
                </a:rPr>
                <a:t>만원 이상</a:t>
              </a:r>
              <a:endParaRPr lang="en-US" altLang="ko-KR" sz="1200" b="1" u="sng" dirty="0">
                <a:latin typeface="맑은 고딕" pitchFamily="50" charset="-127"/>
              </a:endParaRPr>
            </a:p>
            <a:p>
              <a:pPr lvl="0"/>
              <a:endParaRPr lang="ko-KR" altLang="en-US" sz="1200" b="1" u="sng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대출금액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계좌 정보 확인 후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다음</a:t>
              </a:r>
              <a:r>
                <a:rPr lang="en-US" altLang="ko-KR" sz="1200" b="1" dirty="0">
                  <a:latin typeface="맑은 고딕" pitchFamily="50" charset="-127"/>
                </a:rPr>
                <a:t>]</a:t>
              </a:r>
              <a:r>
                <a:rPr lang="ko-KR" altLang="en-US" sz="1200" b="1" dirty="0">
                  <a:latin typeface="맑은 고딕" pitchFamily="50" charset="-127"/>
                </a:rPr>
                <a:t> 버튼 클릭</a:t>
              </a:r>
              <a:endParaRPr lang="ko-KR" altLang="en-US" sz="1200" b="1" u="sng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팝업</a:t>
              </a:r>
              <a:r>
                <a:rPr lang="en-US" altLang="ko-KR" sz="1200" b="1" dirty="0">
                  <a:latin typeface="맑은 고딕" pitchFamily="50" charset="-127"/>
                </a:rPr>
                <a:t>]</a:t>
              </a:r>
              <a:r>
                <a:rPr lang="ko-KR" altLang="en-US" sz="1200" b="1" dirty="0">
                  <a:latin typeface="맑은 고딕" pitchFamily="50" charset="-127"/>
                </a:rPr>
                <a:t> 본인부담금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대출 금액 확인 후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확인</a:t>
              </a:r>
              <a:r>
                <a:rPr lang="en-US" altLang="ko-KR" sz="1200" b="1" dirty="0">
                  <a:latin typeface="맑은 고딕" pitchFamily="50" charset="-127"/>
                </a:rPr>
                <a:t>] </a:t>
              </a:r>
              <a:r>
                <a:rPr lang="ko-KR" altLang="en-US" sz="1200" b="1" dirty="0">
                  <a:latin typeface="맑은 고딕" pitchFamily="50" charset="-127"/>
                </a:rPr>
                <a:t>버튼 클릭하여 다음단계로   </a:t>
              </a:r>
              <a:r>
                <a:rPr lang="en-US" altLang="ko-KR" sz="1200" b="1" dirty="0">
                  <a:latin typeface="맑은 고딕" pitchFamily="50" charset="-127"/>
                </a:rPr>
                <a:t>  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</a:t>
              </a:r>
              <a:r>
                <a:rPr lang="ko-KR" altLang="en-US" sz="1200" b="1" dirty="0">
                  <a:latin typeface="맑은 고딕" pitchFamily="50" charset="-127"/>
                </a:rPr>
                <a:t>이동</a:t>
              </a:r>
            </a:p>
          </p:txBody>
        </p:sp>
      </p:grp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53D4BB7C-A31F-46E8-8B2A-108B145AE328}"/>
              </a:ext>
            </a:extLst>
          </p:cNvPr>
          <p:cNvGrpSpPr/>
          <p:nvPr/>
        </p:nvGrpSpPr>
        <p:grpSpPr>
          <a:xfrm>
            <a:off x="165919" y="6966397"/>
            <a:ext cx="522515" cy="2553558"/>
            <a:chOff x="22664" y="173998"/>
            <a:chExt cx="455751" cy="1300135"/>
          </a:xfrm>
        </p:grpSpPr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B3239284-FC04-41A5-9E8B-99B065B26DF5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사각형: 둥근 모서리 6">
              <a:extLst>
                <a:ext uri="{FF2B5EF4-FFF2-40B4-BE49-F238E27FC236}">
                  <a16:creationId xmlns:a16="http://schemas.microsoft.com/office/drawing/2014/main" id="{3DC61902-2DB5-43A6-95D2-A98593D111DD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4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4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0ACAC80F-95C3-4AF9-8431-AFEB94BB268F}"/>
              </a:ext>
            </a:extLst>
          </p:cNvPr>
          <p:cNvGrpSpPr/>
          <p:nvPr/>
        </p:nvGrpSpPr>
        <p:grpSpPr>
          <a:xfrm>
            <a:off x="869315" y="7669894"/>
            <a:ext cx="245955" cy="245955"/>
            <a:chOff x="-2250355" y="9105230"/>
            <a:chExt cx="245955" cy="245955"/>
          </a:xfrm>
        </p:grpSpPr>
        <p:sp>
          <p:nvSpPr>
            <p:cNvPr id="30" name="타원 29">
              <a:extLst>
                <a:ext uri="{FF2B5EF4-FFF2-40B4-BE49-F238E27FC236}">
                  <a16:creationId xmlns:a16="http://schemas.microsoft.com/office/drawing/2014/main" id="{A1E111A7-1272-4A22-9B5B-5CC01CD0C1EF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" name="자유형: 도형 33">
              <a:extLst>
                <a:ext uri="{FF2B5EF4-FFF2-40B4-BE49-F238E27FC236}">
                  <a16:creationId xmlns:a16="http://schemas.microsoft.com/office/drawing/2014/main" id="{F37595B0-7B06-4238-8396-9C5C29082D78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84A3D36D-D13B-45EC-950B-6E40E58F3236}"/>
              </a:ext>
            </a:extLst>
          </p:cNvPr>
          <p:cNvGrpSpPr/>
          <p:nvPr/>
        </p:nvGrpSpPr>
        <p:grpSpPr>
          <a:xfrm>
            <a:off x="862639" y="8411625"/>
            <a:ext cx="245955" cy="245955"/>
            <a:chOff x="-2250355" y="9105230"/>
            <a:chExt cx="245955" cy="245955"/>
          </a:xfrm>
        </p:grpSpPr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E80AE45C-0028-4E26-9521-97BEDE115FD3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7" name="자유형: 도형 36">
              <a:extLst>
                <a:ext uri="{FF2B5EF4-FFF2-40B4-BE49-F238E27FC236}">
                  <a16:creationId xmlns:a16="http://schemas.microsoft.com/office/drawing/2014/main" id="{6672ABF9-8145-40C6-853B-1162AEAA5C46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39" name="모서리가 둥근 직사각형 237">
            <a:extLst>
              <a:ext uri="{FF2B5EF4-FFF2-40B4-BE49-F238E27FC236}">
                <a16:creationId xmlns:a16="http://schemas.microsoft.com/office/drawing/2014/main" id="{5EE26814-64CF-418C-B4A2-648D1C3EA321}"/>
              </a:ext>
            </a:extLst>
          </p:cNvPr>
          <p:cNvSpPr/>
          <p:nvPr/>
        </p:nvSpPr>
        <p:spPr>
          <a:xfrm flipV="1">
            <a:off x="15579" y="654459"/>
            <a:ext cx="6763342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5D01E545-8CCD-4401-B59C-D0F3DBCBDCFF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1493B3-384E-4154-80A6-E93BDEE5157C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60D6959-B131-4680-B1E2-77189EA195A2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B59B816D-206F-4B01-BB54-FCA084AE7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8" y="743116"/>
            <a:ext cx="6705804" cy="617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37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9">
            <a:extLst>
              <a:ext uri="{FF2B5EF4-FFF2-40B4-BE49-F238E27FC236}">
                <a16:creationId xmlns:a16="http://schemas.microsoft.com/office/drawing/2014/main" id="{A5EAF7C8-6DA7-4FF8-8986-B7A45500D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34" y="1072772"/>
            <a:ext cx="6419173" cy="6592871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FE273DE4-AB6F-483B-BD96-1922F78AB4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077" y="1653664"/>
            <a:ext cx="6419172" cy="2231854"/>
          </a:xfrm>
          <a:prstGeom prst="rect">
            <a:avLst/>
          </a:prstGeom>
        </p:spPr>
      </p:pic>
      <p:sp>
        <p:nvSpPr>
          <p:cNvPr id="1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4869395" y="8909195"/>
            <a:ext cx="1585384" cy="511766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46549" y="1089737"/>
            <a:ext cx="6455666" cy="659287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804319-E920-4D56-A98D-0A94E3CA2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656" y="4064731"/>
            <a:ext cx="4643187" cy="340572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EB4547E5-F706-47D4-9AE9-468DBA99753E}"/>
              </a:ext>
            </a:extLst>
          </p:cNvPr>
          <p:cNvSpPr/>
          <p:nvPr/>
        </p:nvSpPr>
        <p:spPr>
          <a:xfrm>
            <a:off x="2245122" y="2146333"/>
            <a:ext cx="720080" cy="2246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CB48C6CA-3012-4504-B8DD-F3F669562736}"/>
              </a:ext>
            </a:extLst>
          </p:cNvPr>
          <p:cNvCxnSpPr>
            <a:cxnSpLocks/>
          </p:cNvCxnSpPr>
          <p:nvPr/>
        </p:nvCxnSpPr>
        <p:spPr>
          <a:xfrm>
            <a:off x="2389138" y="2370967"/>
            <a:ext cx="0" cy="169376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875F7D1-48A7-45FF-9865-4B794A966B81}"/>
              </a:ext>
            </a:extLst>
          </p:cNvPr>
          <p:cNvSpPr/>
          <p:nvPr/>
        </p:nvSpPr>
        <p:spPr>
          <a:xfrm>
            <a:off x="5485482" y="3630325"/>
            <a:ext cx="591024" cy="255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237">
            <a:extLst>
              <a:ext uri="{FF2B5EF4-FFF2-40B4-BE49-F238E27FC236}">
                <a16:creationId xmlns:a16="http://schemas.microsoft.com/office/drawing/2014/main" id="{BB620EE2-627A-4F8C-BE3B-0446D539D685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EF1E84AF-42E9-47F7-A68B-3F51AD55FA38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30A870-B89A-4B97-A9C8-B567D8B2AA27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34591A-7B88-4FD4-9E15-E54F5BA52EFF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81481CC3-60E1-4E5D-A9DC-EDEB10EFD8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503" y="864574"/>
            <a:ext cx="3071334" cy="535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980B775B-01F3-4085-832A-AE4E2A045FD9}"/>
              </a:ext>
            </a:extLst>
          </p:cNvPr>
          <p:cNvSpPr/>
          <p:nvPr/>
        </p:nvSpPr>
        <p:spPr>
          <a:xfrm>
            <a:off x="495349" y="970024"/>
            <a:ext cx="2435282" cy="3354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580" dirty="0">
                <a:latin typeface="HY헤드라인M" pitchFamily="18" charset="-127"/>
                <a:ea typeface="HY헤드라인M" pitchFamily="18" charset="-127"/>
              </a:rPr>
              <a:t>Step 2. </a:t>
            </a:r>
            <a:r>
              <a:rPr lang="ko-KR" altLang="en-US" sz="1580" dirty="0">
                <a:latin typeface="HY헤드라인M" pitchFamily="18" charset="-127"/>
                <a:ea typeface="HY헤드라인M" pitchFamily="18" charset="-127"/>
              </a:rPr>
              <a:t>대출조건 입력</a:t>
            </a:r>
            <a:r>
              <a:rPr lang="en-US" altLang="ko-KR" sz="1580" dirty="0">
                <a:latin typeface="HY헤드라인M" pitchFamily="18" charset="-127"/>
                <a:ea typeface="HY헤드라인M" pitchFamily="18" charset="-127"/>
              </a:rPr>
              <a:t>(4)</a:t>
            </a:r>
            <a:endParaRPr lang="ko-KR" altLang="en-US" sz="158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슬라이드 번호 개체 틀 1">
            <a:extLst>
              <a:ext uri="{FF2B5EF4-FFF2-40B4-BE49-F238E27FC236}">
                <a16:creationId xmlns:a16="http://schemas.microsoft.com/office/drawing/2014/main" id="{AB5B0DA3-E1B6-4B0B-96DE-7E269642C1E1}"/>
              </a:ext>
            </a:extLst>
          </p:cNvPr>
          <p:cNvSpPr txBox="1">
            <a:spLocks/>
          </p:cNvSpPr>
          <p:nvPr/>
        </p:nvSpPr>
        <p:spPr>
          <a:xfrm>
            <a:off x="4835946" y="9021528"/>
            <a:ext cx="1792853" cy="511766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9</a:t>
            </a:fld>
            <a:endParaRPr lang="ko-KR" altLang="en-US"/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A8A451E7-92CF-4921-989A-22C8D65CA63F}"/>
              </a:ext>
            </a:extLst>
          </p:cNvPr>
          <p:cNvGrpSpPr/>
          <p:nvPr/>
        </p:nvGrpSpPr>
        <p:grpSpPr>
          <a:xfrm>
            <a:off x="576468" y="7784928"/>
            <a:ext cx="6000739" cy="1714721"/>
            <a:chOff x="398329" y="186758"/>
            <a:chExt cx="6178265" cy="1274611"/>
          </a:xfrm>
        </p:grpSpPr>
        <p:sp>
          <p:nvSpPr>
            <p:cNvPr id="26" name="사각형: 둥근 위쪽 모서리 25">
              <a:extLst>
                <a:ext uri="{FF2B5EF4-FFF2-40B4-BE49-F238E27FC236}">
                  <a16:creationId xmlns:a16="http://schemas.microsoft.com/office/drawing/2014/main" id="{CA678FFC-EDB7-41A3-A3D0-A398693E38F8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사각형: 둥근 위쪽 모서리 4">
              <a:extLst>
                <a:ext uri="{FF2B5EF4-FFF2-40B4-BE49-F238E27FC236}">
                  <a16:creationId xmlns:a16="http://schemas.microsoft.com/office/drawing/2014/main" id="{FF5EFD7C-5A97-4367-AFC1-E3127AC527B0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spc="-60" dirty="0">
                  <a:latin typeface="맑은 고딕" pitchFamily="50" charset="-127"/>
                </a:rPr>
                <a:t>대출약정 정보 선택</a:t>
              </a:r>
              <a:r>
                <a:rPr lang="en-US" altLang="ko-KR" sz="1200" b="1" spc="-60" dirty="0">
                  <a:latin typeface="맑은 고딕" pitchFamily="50" charset="-127"/>
                </a:rPr>
                <a:t>:  </a:t>
              </a:r>
              <a:r>
                <a:rPr lang="ko-KR" altLang="en-US" sz="1200" b="1" spc="-60" dirty="0">
                  <a:latin typeface="맑은 고딕" pitchFamily="50" charset="-127"/>
                </a:rPr>
                <a:t>상환방법</a:t>
              </a:r>
              <a:r>
                <a:rPr lang="en-US" altLang="ko-KR" sz="1200" b="1" spc="-60" dirty="0">
                  <a:latin typeface="맑은 고딕" pitchFamily="50" charset="-127"/>
                </a:rPr>
                <a:t>, </a:t>
              </a:r>
              <a:r>
                <a:rPr lang="ko-KR" altLang="en-US" sz="1200" b="1" spc="-60" dirty="0">
                  <a:latin typeface="맑은 고딕" pitchFamily="50" charset="-127"/>
                </a:rPr>
                <a:t>거치기간</a:t>
              </a:r>
              <a:r>
                <a:rPr lang="en-US" altLang="ko-KR" sz="1200" b="1" spc="-60" dirty="0">
                  <a:latin typeface="맑은 고딕" pitchFamily="50" charset="-127"/>
                </a:rPr>
                <a:t>, </a:t>
              </a:r>
              <a:r>
                <a:rPr lang="ko-KR" altLang="en-US" sz="1200" b="1" spc="-60" dirty="0">
                  <a:latin typeface="맑은 고딕" pitchFamily="50" charset="-127"/>
                </a:rPr>
                <a:t>상환기간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</a:t>
              </a:r>
              <a:r>
                <a:rPr lang="ko-KR" altLang="en-US" sz="1200" b="1" dirty="0">
                  <a:latin typeface="맑은 고딕" pitchFamily="50" charset="-127"/>
                </a:rPr>
                <a:t>상환방법</a:t>
              </a:r>
              <a:r>
                <a:rPr lang="en-US" altLang="ko-KR" sz="1200" b="1" dirty="0">
                  <a:latin typeface="맑은 고딕" pitchFamily="50" charset="-127"/>
                </a:rPr>
                <a:t>: </a:t>
              </a:r>
              <a:r>
                <a:rPr lang="ko-KR" altLang="en-US" sz="1200" b="1" dirty="0" err="1">
                  <a:latin typeface="맑은 고딕" pitchFamily="50" charset="-127"/>
                </a:rPr>
                <a:t>원리금균등상환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 err="1">
                  <a:latin typeface="맑은 고딕" pitchFamily="50" charset="-127"/>
                </a:rPr>
                <a:t>원금균등상환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</a:t>
              </a:r>
              <a:r>
                <a:rPr lang="ko-KR" altLang="en-US" sz="1200" b="1" dirty="0">
                  <a:latin typeface="맑은 고딕" pitchFamily="50" charset="-127"/>
                </a:rPr>
                <a:t>거치기간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이자 납입기간</a:t>
              </a:r>
              <a:r>
                <a:rPr lang="en-US" altLang="ko-KR" sz="1200" b="1" dirty="0">
                  <a:latin typeface="맑은 고딕" pitchFamily="50" charset="-127"/>
                </a:rPr>
                <a:t>), </a:t>
              </a:r>
              <a:r>
                <a:rPr lang="ko-KR" altLang="en-US" sz="1200" b="1" dirty="0">
                  <a:latin typeface="맑은 고딕" pitchFamily="50" charset="-127"/>
                </a:rPr>
                <a:t>상환기간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원금 및 이자 납입기간</a:t>
              </a:r>
              <a:r>
                <a:rPr lang="en-US" altLang="ko-KR" sz="1200" b="1" dirty="0">
                  <a:latin typeface="맑은 고딕" pitchFamily="50" charset="-127"/>
                </a:rPr>
                <a:t>) 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※ ‘</a:t>
              </a:r>
              <a:r>
                <a:rPr lang="ko-KR" altLang="en-US" sz="1200" b="1" dirty="0">
                  <a:latin typeface="맑은 고딕" pitchFamily="50" charset="-127"/>
                </a:rPr>
                <a:t>상환 시뮬레이션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 버튼 클릭하여 예상 상환스케줄 계산가능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E860D6E4-0AD5-4F55-A101-AABC449BB460}"/>
              </a:ext>
            </a:extLst>
          </p:cNvPr>
          <p:cNvGrpSpPr/>
          <p:nvPr/>
        </p:nvGrpSpPr>
        <p:grpSpPr>
          <a:xfrm>
            <a:off x="86236" y="7755155"/>
            <a:ext cx="515392" cy="1739870"/>
            <a:chOff x="22664" y="173998"/>
            <a:chExt cx="455751" cy="1300135"/>
          </a:xfrm>
        </p:grpSpPr>
        <p:sp>
          <p:nvSpPr>
            <p:cNvPr id="29" name="사각형: 둥근 모서리 28">
              <a:extLst>
                <a:ext uri="{FF2B5EF4-FFF2-40B4-BE49-F238E27FC236}">
                  <a16:creationId xmlns:a16="http://schemas.microsoft.com/office/drawing/2014/main" id="{E70BD822-3DDD-4429-A864-BB5AEE247C5D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사각형: 둥근 모서리 6">
              <a:extLst>
                <a:ext uri="{FF2B5EF4-FFF2-40B4-BE49-F238E27FC236}">
                  <a16:creationId xmlns:a16="http://schemas.microsoft.com/office/drawing/2014/main" id="{428FDE7D-6BB6-4E70-8D84-EAC75D1F05BE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252D4B55-2842-44D7-93C4-4DEA1D6E589D}"/>
              </a:ext>
            </a:extLst>
          </p:cNvPr>
          <p:cNvGrpSpPr/>
          <p:nvPr/>
        </p:nvGrpSpPr>
        <p:grpSpPr>
          <a:xfrm>
            <a:off x="801578" y="8232175"/>
            <a:ext cx="245955" cy="245955"/>
            <a:chOff x="-2250355" y="9105230"/>
            <a:chExt cx="245955" cy="245955"/>
          </a:xfrm>
        </p:grpSpPr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F9A6FE58-2C17-4C99-965B-30B25AACACE0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자유형: 도형 32">
              <a:extLst>
                <a:ext uri="{FF2B5EF4-FFF2-40B4-BE49-F238E27FC236}">
                  <a16:creationId xmlns:a16="http://schemas.microsoft.com/office/drawing/2014/main" id="{8FF32EF8-FDD8-41F9-B878-D6A8ACD5B99D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434C2F0A-948B-48CD-87C1-B16186C931FA}"/>
              </a:ext>
            </a:extLst>
          </p:cNvPr>
          <p:cNvGrpSpPr/>
          <p:nvPr/>
        </p:nvGrpSpPr>
        <p:grpSpPr>
          <a:xfrm>
            <a:off x="784854" y="8636379"/>
            <a:ext cx="245955" cy="245955"/>
            <a:chOff x="-2250355" y="9105230"/>
            <a:chExt cx="245955" cy="245955"/>
          </a:xfrm>
        </p:grpSpPr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D5223EFA-F554-4AA0-9412-E49A7E84F566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자유형: 도형 35">
              <a:extLst>
                <a:ext uri="{FF2B5EF4-FFF2-40B4-BE49-F238E27FC236}">
                  <a16:creationId xmlns:a16="http://schemas.microsoft.com/office/drawing/2014/main" id="{1B666B12-155C-470C-BF3B-4D16DBB5236F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9270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64128</TotalTime>
  <Words>857</Words>
  <Application>Microsoft Office PowerPoint</Application>
  <PresentationFormat>사용자 지정</PresentationFormat>
  <Paragraphs>175</Paragraphs>
  <Slides>16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HY동녘M</vt:lpstr>
      <vt:lpstr>HY헤드라인M</vt:lpstr>
      <vt:lpstr>맑은 고딕</vt:lpstr>
      <vt:lpstr>카페24 단정해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NEX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Digital NEX</dc:creator>
  <cp:lastModifiedBy>신성훈</cp:lastModifiedBy>
  <cp:revision>1401</cp:revision>
  <cp:lastPrinted>2022-11-28T07:51:23Z</cp:lastPrinted>
  <dcterms:created xsi:type="dcterms:W3CDTF">2011-12-07T10:41:16Z</dcterms:created>
  <dcterms:modified xsi:type="dcterms:W3CDTF">2025-12-29T07:16:29Z</dcterms:modified>
</cp:coreProperties>
</file>